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ink/inkAction1.xml" ContentType="application/vnd.ms-office.inkAction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400" r:id="rId2"/>
    <p:sldId id="385" r:id="rId3"/>
    <p:sldId id="323" r:id="rId4"/>
    <p:sldId id="338" r:id="rId5"/>
    <p:sldId id="325" r:id="rId6"/>
    <p:sldId id="407" r:id="rId7"/>
    <p:sldId id="346" r:id="rId8"/>
    <p:sldId id="347" r:id="rId9"/>
    <p:sldId id="348" r:id="rId10"/>
    <p:sldId id="406" r:id="rId11"/>
    <p:sldId id="397" r:id="rId12"/>
    <p:sldId id="387" r:id="rId13"/>
    <p:sldId id="402" r:id="rId14"/>
    <p:sldId id="401" r:id="rId15"/>
    <p:sldId id="386" r:id="rId16"/>
    <p:sldId id="398" r:id="rId17"/>
    <p:sldId id="388" r:id="rId18"/>
    <p:sldId id="396" r:id="rId19"/>
    <p:sldId id="395" r:id="rId20"/>
    <p:sldId id="408" r:id="rId21"/>
    <p:sldId id="380" r:id="rId22"/>
    <p:sldId id="381" r:id="rId23"/>
    <p:sldId id="382" r:id="rId24"/>
    <p:sldId id="383" r:id="rId25"/>
    <p:sldId id="384" r:id="rId26"/>
    <p:sldId id="403" r:id="rId27"/>
    <p:sldId id="404" r:id="rId28"/>
    <p:sldId id="405" r:id="rId29"/>
    <p:sldId id="399" r:id="rId3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3548B92-1A00-4542-8115-EBD7A6B194AB}" type="doc">
      <dgm:prSet loTypeId="urn:microsoft.com/office/officeart/2005/8/layout/hProcess9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CA"/>
        </a:p>
      </dgm:t>
    </dgm:pt>
    <dgm:pt modelId="{FF5A5012-5E1E-49C4-98AD-EE2E156A5F12}">
      <dgm:prSet phldrT="[Text]"/>
      <dgm:spPr/>
      <dgm:t>
        <a:bodyPr/>
        <a:lstStyle/>
        <a:p>
          <a:r>
            <a:rPr lang="en-CA" dirty="0"/>
            <a:t>When conflicts exist among a, b, c</a:t>
          </a:r>
        </a:p>
      </dgm:t>
    </dgm:pt>
    <dgm:pt modelId="{28D4E7A3-6C58-4E6C-8C4F-EDD5B6B46995}" type="parTrans" cxnId="{9413A320-3E92-4396-8105-F3EE8A9B7656}">
      <dgm:prSet/>
      <dgm:spPr/>
      <dgm:t>
        <a:bodyPr/>
        <a:lstStyle/>
        <a:p>
          <a:endParaRPr lang="en-CA"/>
        </a:p>
      </dgm:t>
    </dgm:pt>
    <dgm:pt modelId="{E12D935E-4754-4E96-B1C7-96AD363D4ED2}" type="sibTrans" cxnId="{9413A320-3E92-4396-8105-F3EE8A9B7656}">
      <dgm:prSet/>
      <dgm:spPr/>
      <dgm:t>
        <a:bodyPr/>
        <a:lstStyle/>
        <a:p>
          <a:endParaRPr lang="en-CA"/>
        </a:p>
      </dgm:t>
    </dgm:pt>
    <dgm:pt modelId="{2F4115E4-D0B2-4BF9-84E5-282721AAE905}">
      <dgm:prSet phldrT="[Text]"/>
      <dgm:spPr/>
      <dgm:t>
        <a:bodyPr/>
        <a:lstStyle/>
        <a:p>
          <a:r>
            <a:rPr lang="en-CA" dirty="0"/>
            <a:t>We experience dissonance… an uncomfortable feeling of tension due to the conflict</a:t>
          </a:r>
        </a:p>
      </dgm:t>
    </dgm:pt>
    <dgm:pt modelId="{48A269DA-B726-4306-9E24-912B3B83E1CD}" type="parTrans" cxnId="{A8CEAEBF-C12F-48D7-99F5-F170AF5D3AFE}">
      <dgm:prSet/>
      <dgm:spPr/>
      <dgm:t>
        <a:bodyPr/>
        <a:lstStyle/>
        <a:p>
          <a:endParaRPr lang="en-CA"/>
        </a:p>
      </dgm:t>
    </dgm:pt>
    <dgm:pt modelId="{896597EB-8789-4774-824D-263028B1246C}" type="sibTrans" cxnId="{A8CEAEBF-C12F-48D7-99F5-F170AF5D3AFE}">
      <dgm:prSet/>
      <dgm:spPr/>
      <dgm:t>
        <a:bodyPr/>
        <a:lstStyle/>
        <a:p>
          <a:endParaRPr lang="en-CA"/>
        </a:p>
      </dgm:t>
    </dgm:pt>
    <dgm:pt modelId="{24B0B94E-7399-402D-816C-1DAC2D577349}">
      <dgm:prSet phldrT="[Text]"/>
      <dgm:spPr/>
      <dgm:t>
        <a:bodyPr/>
        <a:lstStyle/>
        <a:p>
          <a:r>
            <a:rPr lang="en-CA" dirty="0"/>
            <a:t>To reduce the unpleasant experience of dissonance …</a:t>
          </a:r>
        </a:p>
      </dgm:t>
    </dgm:pt>
    <dgm:pt modelId="{C556B02C-7646-42E7-9ED7-FC60EBC0A02C}" type="parTrans" cxnId="{AD2AB13A-1FAB-419B-814B-C232447B19B4}">
      <dgm:prSet/>
      <dgm:spPr/>
      <dgm:t>
        <a:bodyPr/>
        <a:lstStyle/>
        <a:p>
          <a:endParaRPr lang="en-CA"/>
        </a:p>
      </dgm:t>
    </dgm:pt>
    <dgm:pt modelId="{BBDF19C6-EACC-4CDD-81CD-BAF6EA7150F9}" type="sibTrans" cxnId="{AD2AB13A-1FAB-419B-814B-C232447B19B4}">
      <dgm:prSet/>
      <dgm:spPr/>
      <dgm:t>
        <a:bodyPr/>
        <a:lstStyle/>
        <a:p>
          <a:endParaRPr lang="en-CA"/>
        </a:p>
      </dgm:t>
    </dgm:pt>
    <dgm:pt modelId="{67687226-5193-4AB3-B3B6-6B64B9C74CAF}">
      <dgm:prSet phldrT="[Text]"/>
      <dgm:spPr/>
      <dgm:t>
        <a:bodyPr/>
        <a:lstStyle/>
        <a:p>
          <a:r>
            <a:rPr lang="en-CA" dirty="0"/>
            <a:t>We change our behaviour  </a:t>
          </a:r>
        </a:p>
      </dgm:t>
    </dgm:pt>
    <dgm:pt modelId="{3ACF2A67-911E-4B73-A3BD-8254B9E8987A}" type="parTrans" cxnId="{6CC78947-13A6-45DA-8FB1-28439056016E}">
      <dgm:prSet/>
      <dgm:spPr/>
      <dgm:t>
        <a:bodyPr/>
        <a:lstStyle/>
        <a:p>
          <a:endParaRPr lang="en-CA"/>
        </a:p>
      </dgm:t>
    </dgm:pt>
    <dgm:pt modelId="{03DD8160-80FE-43CE-B986-37C6BA97FB9C}" type="sibTrans" cxnId="{6CC78947-13A6-45DA-8FB1-28439056016E}">
      <dgm:prSet/>
      <dgm:spPr/>
      <dgm:t>
        <a:bodyPr/>
        <a:lstStyle/>
        <a:p>
          <a:endParaRPr lang="en-CA"/>
        </a:p>
      </dgm:t>
    </dgm:pt>
    <dgm:pt modelId="{D051FD7B-38CB-41DC-A374-E7328E12624F}">
      <dgm:prSet phldrT="[Text]"/>
      <dgm:spPr/>
      <dgm:t>
        <a:bodyPr/>
        <a:lstStyle/>
        <a:p>
          <a:r>
            <a:rPr lang="en-CA" dirty="0"/>
            <a:t>Or we change our original  beliefs…</a:t>
          </a:r>
        </a:p>
      </dgm:t>
    </dgm:pt>
    <dgm:pt modelId="{19F8D837-2D45-40A1-A1DB-36F3E7EB5303}" type="parTrans" cxnId="{B9B74A23-C31A-4D00-B775-C19717B463C6}">
      <dgm:prSet/>
      <dgm:spPr/>
      <dgm:t>
        <a:bodyPr/>
        <a:lstStyle/>
        <a:p>
          <a:endParaRPr lang="en-CA"/>
        </a:p>
      </dgm:t>
    </dgm:pt>
    <dgm:pt modelId="{72F2A752-63C7-4FC7-9D8A-42D76EA64A65}" type="sibTrans" cxnId="{B9B74A23-C31A-4D00-B775-C19717B463C6}">
      <dgm:prSet/>
      <dgm:spPr/>
      <dgm:t>
        <a:bodyPr/>
        <a:lstStyle/>
        <a:p>
          <a:endParaRPr lang="en-CA"/>
        </a:p>
      </dgm:t>
    </dgm:pt>
    <dgm:pt modelId="{65C71ABE-9B55-46C8-A73F-8C90FBDB65F2}" type="pres">
      <dgm:prSet presAssocID="{E3548B92-1A00-4542-8115-EBD7A6B194AB}" presName="CompostProcess" presStyleCnt="0">
        <dgm:presLayoutVars>
          <dgm:dir/>
          <dgm:resizeHandles val="exact"/>
        </dgm:presLayoutVars>
      </dgm:prSet>
      <dgm:spPr/>
    </dgm:pt>
    <dgm:pt modelId="{B241559F-1393-474E-BEB9-CD488BC5BA56}" type="pres">
      <dgm:prSet presAssocID="{E3548B92-1A00-4542-8115-EBD7A6B194AB}" presName="arrow" presStyleLbl="bgShp" presStyleIdx="0" presStyleCnt="1" custLinFactNeighborX="939" custLinFactNeighborY="12698"/>
      <dgm:spPr/>
    </dgm:pt>
    <dgm:pt modelId="{E2CF703D-ABDB-4955-ACC9-771687D5A5FA}" type="pres">
      <dgm:prSet presAssocID="{E3548B92-1A00-4542-8115-EBD7A6B194AB}" presName="linearProcess" presStyleCnt="0"/>
      <dgm:spPr/>
    </dgm:pt>
    <dgm:pt modelId="{8825FF29-2515-4F61-AF30-63EB47DEFCAA}" type="pres">
      <dgm:prSet presAssocID="{FF5A5012-5E1E-49C4-98AD-EE2E156A5F12}" presName="textNode" presStyleLbl="node1" presStyleIdx="0" presStyleCnt="3">
        <dgm:presLayoutVars>
          <dgm:bulletEnabled val="1"/>
        </dgm:presLayoutVars>
      </dgm:prSet>
      <dgm:spPr/>
    </dgm:pt>
    <dgm:pt modelId="{A7C45F94-CDF7-40DE-9524-1CE0F39D4855}" type="pres">
      <dgm:prSet presAssocID="{E12D935E-4754-4E96-B1C7-96AD363D4ED2}" presName="sibTrans" presStyleCnt="0"/>
      <dgm:spPr/>
    </dgm:pt>
    <dgm:pt modelId="{A429E83C-7C34-4905-8106-03973F5331F9}" type="pres">
      <dgm:prSet presAssocID="{2F4115E4-D0B2-4BF9-84E5-282721AAE905}" presName="textNode" presStyleLbl="node1" presStyleIdx="1" presStyleCnt="3">
        <dgm:presLayoutVars>
          <dgm:bulletEnabled val="1"/>
        </dgm:presLayoutVars>
      </dgm:prSet>
      <dgm:spPr/>
    </dgm:pt>
    <dgm:pt modelId="{81930F4A-6361-4A6C-985C-AFF6D17D20DD}" type="pres">
      <dgm:prSet presAssocID="{896597EB-8789-4774-824D-263028B1246C}" presName="sibTrans" presStyleCnt="0"/>
      <dgm:spPr/>
    </dgm:pt>
    <dgm:pt modelId="{EBD0A435-2072-46B2-8625-4198A9847F65}" type="pres">
      <dgm:prSet presAssocID="{24B0B94E-7399-402D-816C-1DAC2D577349}" presName="textNode" presStyleLbl="node1" presStyleIdx="2" presStyleCnt="3">
        <dgm:presLayoutVars>
          <dgm:bulletEnabled val="1"/>
        </dgm:presLayoutVars>
      </dgm:prSet>
      <dgm:spPr/>
    </dgm:pt>
  </dgm:ptLst>
  <dgm:cxnLst>
    <dgm:cxn modelId="{F2BD1D17-7D28-4AF1-A5CB-9825EFE363CD}" type="presOf" srcId="{FF5A5012-5E1E-49C4-98AD-EE2E156A5F12}" destId="{8825FF29-2515-4F61-AF30-63EB47DEFCAA}" srcOrd="0" destOrd="0" presId="urn:microsoft.com/office/officeart/2005/8/layout/hProcess9"/>
    <dgm:cxn modelId="{9413A320-3E92-4396-8105-F3EE8A9B7656}" srcId="{E3548B92-1A00-4542-8115-EBD7A6B194AB}" destId="{FF5A5012-5E1E-49C4-98AD-EE2E156A5F12}" srcOrd="0" destOrd="0" parTransId="{28D4E7A3-6C58-4E6C-8C4F-EDD5B6B46995}" sibTransId="{E12D935E-4754-4E96-B1C7-96AD363D4ED2}"/>
    <dgm:cxn modelId="{B9B74A23-C31A-4D00-B775-C19717B463C6}" srcId="{24B0B94E-7399-402D-816C-1DAC2D577349}" destId="{D051FD7B-38CB-41DC-A374-E7328E12624F}" srcOrd="1" destOrd="0" parTransId="{19F8D837-2D45-40A1-A1DB-36F3E7EB5303}" sibTransId="{72F2A752-63C7-4FC7-9D8A-42D76EA64A65}"/>
    <dgm:cxn modelId="{AD2AB13A-1FAB-419B-814B-C232447B19B4}" srcId="{E3548B92-1A00-4542-8115-EBD7A6B194AB}" destId="{24B0B94E-7399-402D-816C-1DAC2D577349}" srcOrd="2" destOrd="0" parTransId="{C556B02C-7646-42E7-9ED7-FC60EBC0A02C}" sibTransId="{BBDF19C6-EACC-4CDD-81CD-BAF6EA7150F9}"/>
    <dgm:cxn modelId="{4EA58A3B-1CD8-4152-AB2A-FEBF52CD33D1}" type="presOf" srcId="{E3548B92-1A00-4542-8115-EBD7A6B194AB}" destId="{65C71ABE-9B55-46C8-A73F-8C90FBDB65F2}" srcOrd="0" destOrd="0" presId="urn:microsoft.com/office/officeart/2005/8/layout/hProcess9"/>
    <dgm:cxn modelId="{6CC78947-13A6-45DA-8FB1-28439056016E}" srcId="{24B0B94E-7399-402D-816C-1DAC2D577349}" destId="{67687226-5193-4AB3-B3B6-6B64B9C74CAF}" srcOrd="0" destOrd="0" parTransId="{3ACF2A67-911E-4B73-A3BD-8254B9E8987A}" sibTransId="{03DD8160-80FE-43CE-B986-37C6BA97FB9C}"/>
    <dgm:cxn modelId="{66394481-1A09-46AE-B82C-0AF2E366B31B}" type="presOf" srcId="{2F4115E4-D0B2-4BF9-84E5-282721AAE905}" destId="{A429E83C-7C34-4905-8106-03973F5331F9}" srcOrd="0" destOrd="0" presId="urn:microsoft.com/office/officeart/2005/8/layout/hProcess9"/>
    <dgm:cxn modelId="{A5F36183-D6E2-4FFE-B3A4-D02AEEFE1E5C}" type="presOf" srcId="{D051FD7B-38CB-41DC-A374-E7328E12624F}" destId="{EBD0A435-2072-46B2-8625-4198A9847F65}" srcOrd="0" destOrd="2" presId="urn:microsoft.com/office/officeart/2005/8/layout/hProcess9"/>
    <dgm:cxn modelId="{E4A98CAA-4E50-4D3E-93CC-51B4CE554855}" type="presOf" srcId="{67687226-5193-4AB3-B3B6-6B64B9C74CAF}" destId="{EBD0A435-2072-46B2-8625-4198A9847F65}" srcOrd="0" destOrd="1" presId="urn:microsoft.com/office/officeart/2005/8/layout/hProcess9"/>
    <dgm:cxn modelId="{A8CEAEBF-C12F-48D7-99F5-F170AF5D3AFE}" srcId="{E3548B92-1A00-4542-8115-EBD7A6B194AB}" destId="{2F4115E4-D0B2-4BF9-84E5-282721AAE905}" srcOrd="1" destOrd="0" parTransId="{48A269DA-B726-4306-9E24-912B3B83E1CD}" sibTransId="{896597EB-8789-4774-824D-263028B1246C}"/>
    <dgm:cxn modelId="{F3F218DF-324E-4E8E-9F0B-72CAD9C89BAE}" type="presOf" srcId="{24B0B94E-7399-402D-816C-1DAC2D577349}" destId="{EBD0A435-2072-46B2-8625-4198A9847F65}" srcOrd="0" destOrd="0" presId="urn:microsoft.com/office/officeart/2005/8/layout/hProcess9"/>
    <dgm:cxn modelId="{40AD33A6-94DF-473D-8687-C9DECAFF9956}" type="presParOf" srcId="{65C71ABE-9B55-46C8-A73F-8C90FBDB65F2}" destId="{B241559F-1393-474E-BEB9-CD488BC5BA56}" srcOrd="0" destOrd="0" presId="urn:microsoft.com/office/officeart/2005/8/layout/hProcess9"/>
    <dgm:cxn modelId="{A082966D-FD1F-4EA3-8E7C-ACD953F2B617}" type="presParOf" srcId="{65C71ABE-9B55-46C8-A73F-8C90FBDB65F2}" destId="{E2CF703D-ABDB-4955-ACC9-771687D5A5FA}" srcOrd="1" destOrd="0" presId="urn:microsoft.com/office/officeart/2005/8/layout/hProcess9"/>
    <dgm:cxn modelId="{D7404D76-C485-48CA-A5FB-E8FACB1249F8}" type="presParOf" srcId="{E2CF703D-ABDB-4955-ACC9-771687D5A5FA}" destId="{8825FF29-2515-4F61-AF30-63EB47DEFCAA}" srcOrd="0" destOrd="0" presId="urn:microsoft.com/office/officeart/2005/8/layout/hProcess9"/>
    <dgm:cxn modelId="{0C187476-FE2B-4A45-B744-10E7FB80E00D}" type="presParOf" srcId="{E2CF703D-ABDB-4955-ACC9-771687D5A5FA}" destId="{A7C45F94-CDF7-40DE-9524-1CE0F39D4855}" srcOrd="1" destOrd="0" presId="urn:microsoft.com/office/officeart/2005/8/layout/hProcess9"/>
    <dgm:cxn modelId="{9EA6989F-C97E-4467-8219-B6AF39AA5FD7}" type="presParOf" srcId="{E2CF703D-ABDB-4955-ACC9-771687D5A5FA}" destId="{A429E83C-7C34-4905-8106-03973F5331F9}" srcOrd="2" destOrd="0" presId="urn:microsoft.com/office/officeart/2005/8/layout/hProcess9"/>
    <dgm:cxn modelId="{D938E73F-8CA8-4632-8DC6-24A6B4B646F1}" type="presParOf" srcId="{E2CF703D-ABDB-4955-ACC9-771687D5A5FA}" destId="{81930F4A-6361-4A6C-985C-AFF6D17D20DD}" srcOrd="3" destOrd="0" presId="urn:microsoft.com/office/officeart/2005/8/layout/hProcess9"/>
    <dgm:cxn modelId="{762D3116-4CC2-4B32-9B70-2B4961ECC231}" type="presParOf" srcId="{E2CF703D-ABDB-4955-ACC9-771687D5A5FA}" destId="{EBD0A435-2072-46B2-8625-4198A9847F65}" srcOrd="4" destOrd="0" presId="urn:microsoft.com/office/officeart/2005/8/layout/hProcess9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241559F-1393-474E-BEB9-CD488BC5BA56}">
      <dsp:nvSpPr>
        <dsp:cNvPr id="0" name=""/>
        <dsp:cNvSpPr/>
      </dsp:nvSpPr>
      <dsp:spPr>
        <a:xfrm>
          <a:off x="633899" y="0"/>
          <a:ext cx="6493192" cy="4724399"/>
        </a:xfrm>
        <a:prstGeom prst="rightArrow">
          <a:avLst/>
        </a:prstGeom>
        <a:solidFill>
          <a:schemeClr val="accent1">
            <a:tint val="4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825FF29-2515-4F61-AF30-63EB47DEFCAA}">
      <dsp:nvSpPr>
        <dsp:cNvPr id="0" name=""/>
        <dsp:cNvSpPr/>
      </dsp:nvSpPr>
      <dsp:spPr>
        <a:xfrm>
          <a:off x="8206" y="1417319"/>
          <a:ext cx="2458819" cy="1889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When conflicts exist among a, b, c</a:t>
          </a:r>
        </a:p>
      </dsp:txBody>
      <dsp:txXfrm>
        <a:off x="100456" y="1509569"/>
        <a:ext cx="2274319" cy="1705260"/>
      </dsp:txXfrm>
    </dsp:sp>
    <dsp:sp modelId="{A429E83C-7C34-4905-8106-03973F5331F9}">
      <dsp:nvSpPr>
        <dsp:cNvPr id="0" name=""/>
        <dsp:cNvSpPr/>
      </dsp:nvSpPr>
      <dsp:spPr>
        <a:xfrm>
          <a:off x="2590115" y="1417319"/>
          <a:ext cx="2458819" cy="1889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We experience dissonance… an uncomfortable feeling of tension due to the conflict</a:t>
          </a:r>
        </a:p>
      </dsp:txBody>
      <dsp:txXfrm>
        <a:off x="2682365" y="1509569"/>
        <a:ext cx="2274319" cy="1705260"/>
      </dsp:txXfrm>
    </dsp:sp>
    <dsp:sp modelId="{EBD0A435-2072-46B2-8625-4198A9847F65}">
      <dsp:nvSpPr>
        <dsp:cNvPr id="0" name=""/>
        <dsp:cNvSpPr/>
      </dsp:nvSpPr>
      <dsp:spPr>
        <a:xfrm>
          <a:off x="5172024" y="1417319"/>
          <a:ext cx="2458819" cy="1889760"/>
        </a:xfrm>
        <a:prstGeom prst="round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t" anchorCtr="0">
          <a:noAutofit/>
        </a:bodyPr>
        <a:lstStyle/>
        <a:p>
          <a:pPr marL="0" lvl="0" indent="0" algn="l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800" kern="1200" dirty="0"/>
            <a:t>To reduce the unpleasant experience of dissonance …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400" kern="1200" dirty="0"/>
            <a:t>We change our behaviour  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CA" sz="1400" kern="1200" dirty="0"/>
            <a:t>Or we change our original  beliefs…</a:t>
          </a:r>
        </a:p>
      </dsp:txBody>
      <dsp:txXfrm>
        <a:off x="5264274" y="1509569"/>
        <a:ext cx="2274319" cy="17052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Process9">
  <dgm:title val=""/>
  <dgm:desc val=""/>
  <dgm:catLst>
    <dgm:cat type="process" pri="5000"/>
    <dgm:cat type="convert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CompostProcess">
    <dgm:varLst>
      <dgm:dir/>
      <dgm:resizeHandles val="exact"/>
    </dgm:varLst>
    <dgm:alg type="composite">
      <dgm:param type="horzAlign" val="ctr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arrow" refType="w" fact="0.85"/>
      <dgm:constr type="h" for="ch" forName="arrow" refType="h"/>
      <dgm:constr type="ctrX" for="ch" forName="arrow" refType="w" fact="0.5"/>
      <dgm:constr type="ctrY" for="ch" forName="arrow" refType="h" fact="0.5"/>
      <dgm:constr type="w" for="ch" forName="linearProcess" refType="w"/>
      <dgm:constr type="h" for="ch" forName="linearProcess" refType="h" fact="0.4"/>
      <dgm:constr type="ctrX" for="ch" forName="linearProcess" refType="w" fact="0.5"/>
      <dgm:constr type="ctrY" for="ch" forName="linearProcess" refType="h" fact="0.5"/>
    </dgm:constrLst>
    <dgm:ruleLst/>
    <dgm:layoutNode name="arrow" styleLbl="bgShp">
      <dgm:alg type="sp"/>
      <dgm:choose name="Name0">
        <dgm:if name="Name1" func="var" arg="dir" op="equ" val="norm">
          <dgm:shape xmlns:r="http://schemas.openxmlformats.org/officeDocument/2006/relationships" type="rightArrow" r:blip="">
            <dgm:adjLst/>
          </dgm:shape>
        </dgm:if>
        <dgm:else name="Name2">
          <dgm:shape xmlns:r="http://schemas.openxmlformats.org/officeDocument/2006/relationships" type="leftArrow" r:blip="">
            <dgm:adjLst/>
          </dgm:shape>
        </dgm:else>
      </dgm:choose>
      <dgm:presOf/>
      <dgm:constrLst/>
      <dgm:ruleLst/>
    </dgm:layoutNode>
    <dgm:layoutNode name="linearProcess">
      <dgm:choose name="Name3">
        <dgm:if name="Name4" func="var" arg="dir" op="equ" val="norm">
          <dgm:alg type="lin"/>
        </dgm:if>
        <dgm:else name="Name5">
          <dgm:alg type="lin">
            <dgm:param type="linDir" val="fromR"/>
          </dgm:alg>
        </dgm:else>
      </dgm:choose>
      <dgm:shape xmlns:r="http://schemas.openxmlformats.org/officeDocument/2006/relationships" r:blip="">
        <dgm:adjLst/>
      </dgm:shape>
      <dgm:presOf/>
      <dgm:constrLst>
        <dgm:constr type="userA" for="ch" ptType="node" refType="w"/>
        <dgm:constr type="h" for="ch" ptType="node" refType="h"/>
        <dgm:constr type="w" for="ch" ptType="node" op="equ"/>
        <dgm:constr type="w" for="ch" forName="sibTrans" refType="w" fact="0.05"/>
        <dgm:constr type="primFontSz" for="ch" ptType="node" op="equ" val="65"/>
      </dgm:constrLst>
      <dgm:ruleLst/>
      <dgm:forEach name="Name6" axis="ch" ptType="node">
        <dgm:layoutNode name="text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desOrSelf" ptType="node"/>
          <dgm:constrLst>
            <dgm:constr type="userA"/>
            <dgm:constr type="w" refType="userA" fact="0.3"/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w" val="NaN" fact="1" max="NaN"/>
            <dgm:rule type="primFontSz" val="5" fact="NaN" max="NaN"/>
          </dgm:ruleLst>
        </dgm:layoutNode>
        <dgm:forEach name="Name7" axis="followSib" ptType="sibTrans" cnt="1">
          <dgm:layoutNode name="sibTrans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forEach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3-24T00:20:30.69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129914">
    <iact:property name="dataType"/>
    <iact:actionData xml:id="d0">
      <inkml:trace xmlns:inkml="http://www.w3.org/2003/InkML" xml:id="stk0" contextRef="#ctx0" brushRef="#br0">18324 13627 0,'348'0'149,"-244"70"-143,0-70 5,1 0-6,103 0 5,-103 35 0,34-35-6,139 0 8,-209 0-8,175 0 8,-175 0-4,70 0-3,-34 0 3,34 0 0,-35 0 0,70 0 0,-70 0 1,1 0-5,-1 0 8,0 34-5,-69-34 2,69 0-4,-34 35 11,-35-35 0,-1 0 8,1 0-19,0 0 6,0 0-4,-1 0 0,36 0-2,-1-35 6,-34 1 2,0 34-5,0 0 19,0-35-17,-1 0 4,-34-34 6,35 34-12,-35 0 1,0-34 9,0 34-11,0 0 2,-35 35-2,35-69 2,0 34-4,0-104 0,0 34 6,0 36-6,0-1 6,0 1-6,0-35 6,-34 34 5,34 35-10,0-34 3,0 34-3,0 0 4,0 0-3,0-34 9,0 34 6,0 0-14,0 1 8,0-1-2,0 0 12,0 0-10,0-34 0,0 34-1,0 0-11,0-34 7,0 34 5,34 35 76,-138-35-82,-70 35-3,0 0 1,-382 0-2,278 35 1,-35-35 4,-591 243 4,521-243-10,105 0 7,-174 0-7,-35 0 6,140 70-3,69-1-2,173-69 2,-34 0-1,104 0 2,1 35-2,-1-35 4,0 0 2,-35 0 8,36 0-7,-1 35-6,0-35 2,-34 35-4,-1-1 13,35-34-13,35 35 1,-34-35 1,-1 35 9,0 0 0,-35 0-9,36-35 0,-1 104-3,0-69 6,0-35-3,35 34 0,0 1 0,0 0-3,-34 34 4,34 36-2,0 34 2,0-70-2,0 36 1,0-1 1,0 0-2,69-34 1,-34-1 0,34 1 0,-34-1-5,35 1 11,-1-1-8,-34-34-2,35 0 8,-36 34-2,71 1-3,34-1 2,0 36-3,35-36 4,-105-69-5,105 0 1,-35 70 3,70-70-2,-1 0 2,-103 0-1,103 69 7,-103-69-10,-36 0 7,70 35-8,-34-35 6,68 0-1,-68 0-2,34 0 3,139 0-8,0-70 6,0 1 0,-34 34 5,-70 0-5,-105 35-1,70-69 1,-69 69 0,-35 0-6,34-35 10,1 0 4,-36 35-12,71-34 16,-1 34-16,-34 0 6,-36 0 6,1 0-9,35-35 1,-1 35 0,1-35 2,-35-69-3,-1 104 0,-34-35-1,35 0 5,0-34-7,0-1 4,-1 1-1,-34 34 3,0 0-5,0-34 7,35-1-8,-35 35 8,35-34-3,-35-1-3,0 1 2,0-36 0,-35 1-2,35 69-1,0 1 8,-35-71-4,35-103 21,0 173-25,0-34 6,0 34-5,0-35-1,0 35 14,0 1-3,0-1 0,-34 35-12,34-35 12,0 0-10,0 1 14,-35 34-4,-35 0-8,36 0 0,-106-70 21,71 35-22,-70 35-1,-70 0 4,105-34 1,34 34-8,-104 34 5,70-34 2,-104-69-4,68 69 7,-68 35-10,34-35 7,70 0-5,-35 0 3,69 0-1,-34 0 3,-35 0-4,-35 0 3,104 0 0,-34 0-2,0 0 0,34 0 1,35 0-2,-34 0 3,-70 0 0,34 0-3,-68 0 5,33 0-6,-103 0 7,69 69-7,-69 1 2,-1-70 2,-34 0-2,35 34 1,-1 36-2,-34-1 2,174-34 3,-174-35-6,174 0 4,-1 35-2,36 0 1,-1 0 23,35-1-24,1 1 1,-1 69 1,-35-34-2,1-1 2,-1 70 0,70-34 0,0-36-4,0 1 1,-35-1 3,35 1-1,0-35 1,35-1-2,-35 1 0,35 35 2,-35-36-2,35 1 2,-35 0-2,69 0 2,-69 69-2,139-69-1,-34-35 5,-36 69-2,70 1-5,-34-70 4,173 35 2,0-35-3,0 0 0,0 0 5,-34 34-6,69-34-1,243 0 2,-174 0 2,70 35 10,-313-35-12,-34 0 2,138 0-5,-69 0 9,69-35-6,-173 35-3,104 0 6,69 0-1,1 0-2,69 0 3,-35 0-2,-70-69-3,105 69 4,35-35 1,-105 35-4,1-70-2,-70 1 5,34-1-3,-103 70 3,34-34-3,-70-71 3,-69 71-2,0-1 2,0 0 1,0 0-4,0-34 1,0-1 1,0 36-2,0-1 3,0-70-2,0 71 2,0-71 0,0-34-1,0 70-1,0 34 2,0-69-2,-35 104 4,35-35-6,-34-34 2,-1-1 11,0 35-13,35 0 3,-69 35-1,34-69 2,0 69-2,0-35 3,-34 0 8,34 1-8,0 34 14,0 0-16,1-35 1,-1 35 0,0 0-3,-69-35 0,-1-34 7,71 69-10,-1 0 6,-69-35-2,34 35 3,1 0-4,34 0 3,0 0-2,-35 0 13,36 0-2,-1 0 26,0 0-20</inkml:trace>
    </iact:actionData>
  </iact:action>
</iact:actions>
</file>

<file path=ppt/media/image1.png>
</file>

<file path=ppt/media/image2.png>
</file>

<file path=ppt/media/image3.jpe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25.m4a>
</file>

<file path=ppt/media/media26.m4a>
</file>

<file path=ppt/media/media27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1A34F9-DBD6-43E4-8990-DB22D5BB69C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D95ED9A-8B8F-4E51-A73D-24C472959962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5803492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5F9B9FAE-5744-47F8-BDEE-9872960ADDD1}" type="slidenum">
              <a:rPr lang="en-US" smtClean="0"/>
              <a:pPr>
                <a:defRPr/>
              </a:pPr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D95ED9A-8B8F-4E51-A73D-24C472959962}" type="slidenum">
              <a:rPr lang="en-CA" smtClean="0"/>
              <a:t>26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8198180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017527-19F1-4F49-9245-18B1F890B8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FCAE147-FADA-4625-9ACB-65A7383F9B0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08174-A637-4380-9B01-796DB52D41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517A3F-C8E3-477F-BE07-3CEF788E86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66BC7E-388C-4476-97DF-E7EE33589C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920281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9C3F7A-1526-49CB-9E2F-1737F4F3DD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202EB1E-FB1A-405C-9536-C919531709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A28D94-167C-4FA7-B4AE-3183E711EB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A817257-DEA4-4047-A505-DAF31035FA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EE59B2A-C994-4E6C-B49F-CA2BBAB51E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538656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43BEAF39-3FA7-4C15-9C43-59DD5B39B28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59333FE-BC81-4AE6-9AAE-897D6AAA25B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F30824-E664-44DA-8F40-E63152BD52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17C572-08FA-4E54-9836-2DE9687222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6656D92-B1E0-4116-8B6B-6305D6B482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071628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131449-D42F-42F4-857E-FA1CC9342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4BE2A2-73AA-4B47-8A82-C69EFD7C0B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559C3D-F580-4CA8-BC21-D9E4BDEACA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DC18FE-6EE7-4AB3-9FFB-36C080FC36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C2A24E-4025-46C8-8C8D-879E0C3BE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68340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5A454A-7075-4CFF-97DF-85BD54F29F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BD8759-BA99-4E36-9D75-A14997C260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C9A0E-9256-4717-B385-1456F6A7AC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E7CBA7-BDC7-4B61-BD3D-5BE8982833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E80D3AD-74DA-4071-B882-E683E3233A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24905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E04E5C-BB69-41BF-A7F8-5DF872067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A4FE778-3BFD-4186-9C98-D328D16E520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7C75C6-3B49-466A-BDBC-7D3B1DB424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E58FE70-31D6-4654-9350-4BDA9D11C1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E9C2F0-C5CF-468E-9DD8-027A9D0114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531AA3-CAEC-4660-A7A4-1A9229AA5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83483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F85B61-77BD-400F-A05B-7A362D6DB5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A4E3B5-2B5F-4DCA-930B-590ED07419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635B13-1584-4DEA-917C-A56409A6D6A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714055E-7953-42AD-A91C-E5CC70C603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CF7C8D5-825F-4AEB-9C9E-CCC48EE56D3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6B6A53E-2A60-4089-A0FD-A1237B17B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9010C58-AE1D-4577-8A04-77E5FBE65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AE854B-F254-43F9-912C-445E4DBDD5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19943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94C2E8-C3EA-446B-9CE3-6D019964A9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C54E79-6B61-4E85-8740-309DDB3761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87C75B-6A41-4764-8C1D-3508BA89FA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936151-D51F-402D-AF1F-F291490A1B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68693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EFB8B0-B052-4C37-B390-7B159B313E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F86C46-C3C2-4C66-A0DA-E3DF9D8B5D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6CD1ED1-276E-46ED-8AD4-3BD6D4425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063637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4C879E-AAC2-4E9B-BB63-BD81E66BE2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8A63FC-CA9D-4CAA-92B1-24FA826222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2B3E556-9D65-4353-824C-FF97BF49D7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61C431-29DC-444A-922B-85B9CF800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D4105B-60D0-4BD3-8309-91EF7DA434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EF17E5-7C7D-4795-A5E4-CA057B9D55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023191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F9AE94-7540-47DD-9E48-26B7E1E970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7F88B6C-FA6B-403F-B67D-8FAD8A9BA40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C5FC59-295E-462C-A45F-83BA16E385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34A835D-2929-4CCF-91E3-26A26FF088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76CC8FF-A9B9-4E27-BC05-B090A7EC20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FE843C-FBD0-4D2C-BF86-FC18075EB4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628814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2B83D3D-259D-4BF2-A562-81F50F8731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0826EA-847E-4407-9BCC-4B86E57E38E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16C9E0-EAD2-43D1-8FD5-9B57A07A2E1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CEB782-2D94-45CE-9013-0750E4B9A9F8}" type="datetimeFigureOut">
              <a:rPr lang="en-CA" smtClean="0"/>
              <a:t>2022-03-21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27B3AB-64A4-41A8-B70B-06C535FAA5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AB3394-5A48-401B-8428-26882F3B6D5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0EA16A-C246-4016-B1F9-7ED1E2713130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164891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audio" Target="../media/media9.m4a"/><Relationship Id="rId2" Type="http://schemas.microsoft.com/office/2007/relationships/media" Target="../media/media9.m4a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hyperlink" Target="https://www.youtube.com/watch?v=yiZQaE0q9BY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7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4.m4a"/><Relationship Id="rId2" Type="http://schemas.microsoft.com/office/2007/relationships/media" Target="../media/media14.m4a"/><Relationship Id="rId1" Type="http://schemas.openxmlformats.org/officeDocument/2006/relationships/tags" Target="../tags/tag9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1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1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1.xml"/><Relationship Id="rId3" Type="http://schemas.openxmlformats.org/officeDocument/2006/relationships/audio" Target="../media/media18.m4a"/><Relationship Id="rId7" Type="http://schemas.openxmlformats.org/officeDocument/2006/relationships/diagramQuickStyle" Target="../diagrams/quickStyle1.xml"/><Relationship Id="rId2" Type="http://schemas.microsoft.com/office/2007/relationships/media" Target="../media/media18.m4a"/><Relationship Id="rId1" Type="http://schemas.openxmlformats.org/officeDocument/2006/relationships/tags" Target="../tags/tag13.xml"/><Relationship Id="rId6" Type="http://schemas.openxmlformats.org/officeDocument/2006/relationships/diagramLayout" Target="../diagrams/layout1.xml"/><Relationship Id="rId5" Type="http://schemas.openxmlformats.org/officeDocument/2006/relationships/diagramData" Target="../diagrams/data1.xml"/><Relationship Id="rId10" Type="http://schemas.openxmlformats.org/officeDocument/2006/relationships/image" Target="../media/image1.png"/><Relationship Id="rId4" Type="http://schemas.openxmlformats.org/officeDocument/2006/relationships/slideLayout" Target="../slideLayouts/slideLayout2.xml"/><Relationship Id="rId9" Type="http://schemas.microsoft.com/office/2007/relationships/diagramDrawing" Target="../diagrams/drawing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.m4a"/><Relationship Id="rId2" Type="http://schemas.microsoft.com/office/2007/relationships/media" Target="../media/media1.m4a"/><Relationship Id="rId1" Type="http://schemas.openxmlformats.org/officeDocument/2006/relationships/tags" Target="../tags/tag1.xml"/><Relationship Id="rId6" Type="http://schemas.openxmlformats.org/officeDocument/2006/relationships/image" Target="../media/image1.png"/><Relationship Id="rId5" Type="http://schemas.openxmlformats.org/officeDocument/2006/relationships/notesSlide" Target="../notesSlides/notesSlide1.xml"/><Relationship Id="rId4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1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m4a"/><Relationship Id="rId2" Type="http://schemas.microsoft.com/office/2007/relationships/media" Target="../media/media20.m4a"/><Relationship Id="rId1" Type="http://schemas.openxmlformats.org/officeDocument/2006/relationships/tags" Target="../tags/tag15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2" Type="http://schemas.microsoft.com/office/2007/relationships/media" Target="../media/media21.m4a"/><Relationship Id="rId1" Type="http://schemas.openxmlformats.org/officeDocument/2006/relationships/tags" Target="../tags/tag1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5" Type="http://schemas.openxmlformats.org/officeDocument/2006/relationships/image" Target="../media/image1.png"/><Relationship Id="rId4" Type="http://schemas.openxmlformats.org/officeDocument/2006/relationships/image" Target="../media/image3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audio" Target="../media/media23.m4a"/><Relationship Id="rId2" Type="http://schemas.microsoft.com/office/2007/relationships/media" Target="../media/media23.m4a"/><Relationship Id="rId1" Type="http://schemas.openxmlformats.org/officeDocument/2006/relationships/tags" Target="../tags/tag17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audio" Target="../media/media24.m4a"/><Relationship Id="rId2" Type="http://schemas.microsoft.com/office/2007/relationships/media" Target="../media/media24.m4a"/><Relationship Id="rId1" Type="http://schemas.openxmlformats.org/officeDocument/2006/relationships/tags" Target="../tags/tag1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5.m4a"/><Relationship Id="rId1" Type="http://schemas.microsoft.com/office/2007/relationships/media" Target="../media/media25.m4a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6.m4a"/><Relationship Id="rId1" Type="http://schemas.microsoft.com/office/2007/relationships/media" Target="../media/media26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7.m4a"/><Relationship Id="rId1" Type="http://schemas.microsoft.com/office/2007/relationships/media" Target="../media/media27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2.m4a"/><Relationship Id="rId2" Type="http://schemas.microsoft.com/office/2007/relationships/media" Target="../media/media2.m4a"/><Relationship Id="rId1" Type="http://schemas.openxmlformats.org/officeDocument/2006/relationships/tags" Target="../tags/tag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4.xml"/><Relationship Id="rId6" Type="http://schemas.openxmlformats.org/officeDocument/2006/relationships/image" Target="../media/image2.png"/><Relationship Id="rId5" Type="http://schemas.microsoft.com/office/2011/relationships/inkAction" Target="../ink/inkAction1.xml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00C8E6-2CAE-4677-BBF8-8CD5D95C6D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CA" dirty="0"/>
              <a:t>Social Psychology (Part 2)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E8AE184-4AC9-432D-869B-FF1857C4953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324966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498AA8-65E5-471E-B1D2-429A4E1479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Video: Dr. Russell McClain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C2DFE-BD3F-4328-B9A4-B0E6C81DF3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CA" dirty="0"/>
              <a:t>What is Stereotype Threat?</a:t>
            </a:r>
          </a:p>
          <a:p>
            <a:r>
              <a:rPr lang="en-CA" dirty="0"/>
              <a:t>Give two examples from the clip of activation of stereotype threat. </a:t>
            </a:r>
          </a:p>
          <a:p>
            <a:r>
              <a:rPr lang="en-CA" dirty="0"/>
              <a:t>Think about how stereotype threat may play a role in interactions between people of colour and law enforcement. </a:t>
            </a:r>
          </a:p>
          <a:p>
            <a:endParaRPr lang="en-CA" dirty="0"/>
          </a:p>
          <a:p>
            <a:r>
              <a:rPr lang="en-CA" dirty="0"/>
              <a:t>Growth mindset – what is it?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4461C07-8EA0-4579-AD35-D8B1D033B84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363993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0951"/>
    </mc:Choice>
    <mc:Fallback>
      <p:transition spd="slow" advTm="11095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A997A7-7FDD-4064-B096-4DA6AE4D68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Video re: Stereotype Threat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FE81E-2D65-4C95-A581-4898895718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4"/>
              </a:rPr>
              <a:t>https://www.youtube.com/watch?v=yiZQaE0q9BY</a:t>
            </a:r>
            <a:endParaRPr lang="en-CA" dirty="0"/>
          </a:p>
          <a:p>
            <a:endParaRPr lang="en-CA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E4CC22-2645-4737-93F7-DDCDD05C2D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0048875" y="5381625"/>
            <a:ext cx="457200" cy="457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16365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6517"/>
    </mc:Choice>
    <mc:Fallback xmlns="">
      <p:transition spd="slow" advTm="1165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8F807A48-2545-4413-8BC4-28C4996573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Two other important biases…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889000">
              <a:buSzPct val="89000"/>
              <a:buFont typeface="Gill Sans" charset="0"/>
              <a:buChar char="•"/>
              <a:defRPr/>
            </a:pPr>
            <a:r>
              <a:rPr lang="en-US" u="sng" dirty="0">
                <a:sym typeface="Gill Sans" charset="0"/>
              </a:rPr>
              <a:t>In-group bias </a:t>
            </a:r>
            <a:r>
              <a:rPr lang="en-US" dirty="0">
                <a:sym typeface="Gill Sans" charset="0"/>
              </a:rPr>
              <a:t> = we “</a:t>
            </a:r>
            <a:r>
              <a:rPr lang="en-US" dirty="0" err="1">
                <a:sym typeface="Gill Sans" charset="0"/>
              </a:rPr>
              <a:t>favour</a:t>
            </a:r>
            <a:r>
              <a:rPr lang="en-US" dirty="0">
                <a:sym typeface="Gill Sans" charset="0"/>
              </a:rPr>
              <a:t>” those within our group compared to those out of our group </a:t>
            </a:r>
          </a:p>
          <a:p>
            <a:pPr marL="889000">
              <a:buSzPct val="89000"/>
              <a:buFont typeface="Gill Sans" charset="0"/>
              <a:buChar char="•"/>
              <a:defRPr/>
            </a:pPr>
            <a:r>
              <a:rPr lang="en-US" u="sng" dirty="0">
                <a:sym typeface="Gill Sans" charset="0"/>
              </a:rPr>
              <a:t>Out-group homogeneity </a:t>
            </a:r>
            <a:r>
              <a:rPr lang="en-US" dirty="0">
                <a:sym typeface="Gill Sans" charset="0"/>
              </a:rPr>
              <a:t>= tendency to view people outside of our group as all being similar</a:t>
            </a:r>
          </a:p>
          <a:p>
            <a:pPr marL="889000">
              <a:buSzPct val="89000"/>
              <a:buFont typeface="Gill Sans" charset="0"/>
              <a:buChar char="•"/>
              <a:defRPr/>
            </a:pPr>
            <a:endParaRPr lang="en-US" dirty="0">
              <a:sym typeface="Gill Sans" charset="0"/>
            </a:endParaRPr>
          </a:p>
          <a:p>
            <a:pPr marL="1163638" lvl="1">
              <a:buNone/>
              <a:defRPr/>
            </a:pPr>
            <a:endParaRPr lang="en-US" dirty="0">
              <a:sym typeface="Gill Sans" charset="0"/>
            </a:endParaRPr>
          </a:p>
          <a:p>
            <a:pPr marL="889000">
              <a:buNone/>
              <a:defRPr/>
            </a:pPr>
            <a:endParaRPr lang="en-US" dirty="0">
              <a:sym typeface="Gill Sans" charset="0"/>
            </a:endParaRP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F9C58AC-893F-47B2-BDBA-650D695EB95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9232"/>
    </mc:Choice>
    <mc:Fallback>
      <p:transition spd="slow" advTm="2392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AB4C67-DE95-4517-A1CF-D45219527D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br>
              <a:rPr lang="en-CA" dirty="0"/>
            </a:br>
            <a:r>
              <a:rPr lang="en-CA" dirty="0"/>
              <a:t>Ultimate attribution error </a:t>
            </a:r>
            <a:br>
              <a:rPr lang="en-CA" dirty="0"/>
            </a:b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409A19-B4CF-43AD-ADF8-E16305ABAF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Recall FAE </a:t>
            </a:r>
          </a:p>
          <a:p>
            <a:r>
              <a:rPr lang="en-CA" dirty="0"/>
              <a:t>UAE = we use dispositional explanations when judging ‘negative’ behaviour of an entire group of people </a:t>
            </a:r>
          </a:p>
          <a:p>
            <a:r>
              <a:rPr lang="en-CA" dirty="0"/>
              <a:t>What are some ways that this can show up? </a:t>
            </a:r>
          </a:p>
          <a:p>
            <a:endParaRPr lang="en-CA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31BE81F-FE91-4B9A-A058-41DFCF4DEA4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389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6612"/>
    </mc:Choice>
    <mc:Fallback xmlns="">
      <p:transition spd="slow" advTm="1066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err="1"/>
              <a:t>Combatting</a:t>
            </a:r>
            <a:r>
              <a:rPr lang="en-CA" dirty="0"/>
              <a:t> Prejudice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266700" indent="0">
              <a:defRPr/>
            </a:pPr>
            <a:r>
              <a:rPr lang="en-US" dirty="0">
                <a:sym typeface="Gill Sans" pitchFamily="-84" charset="0"/>
              </a:rPr>
              <a:t>Robber</a:t>
            </a:r>
            <a:r>
              <a:rPr lang="ja-JP" altLang="en-US" dirty="0">
                <a:latin typeface="Arial" pitchFamily="34" charset="0"/>
                <a:sym typeface="Gill Sans" pitchFamily="-84" charset="0"/>
              </a:rPr>
              <a:t>’</a:t>
            </a:r>
            <a:r>
              <a:rPr lang="en-US" altLang="ja-JP" dirty="0">
                <a:sym typeface="Gill Sans" pitchFamily="-84" charset="0"/>
              </a:rPr>
              <a:t>s Cave study (</a:t>
            </a:r>
            <a:r>
              <a:rPr lang="en-US" altLang="ja-JP" dirty="0" err="1">
                <a:sym typeface="Gill Sans" pitchFamily="-84" charset="0"/>
              </a:rPr>
              <a:t>Sherif</a:t>
            </a:r>
            <a:r>
              <a:rPr lang="en-US" altLang="ja-JP" dirty="0">
                <a:sym typeface="Gill Sans" pitchFamily="-84" charset="0"/>
              </a:rPr>
              <a:t>, 1961) </a:t>
            </a:r>
          </a:p>
          <a:p>
            <a:pPr marL="266700" indent="0">
              <a:defRPr/>
            </a:pPr>
            <a:r>
              <a:rPr lang="en-US" altLang="ja-JP" dirty="0">
                <a:sym typeface="Gill Sans" pitchFamily="-84" charset="0"/>
              </a:rPr>
              <a:t>Children assigned to different teams “Rattlers” and “Eagles”</a:t>
            </a:r>
          </a:p>
          <a:p>
            <a:pPr marL="266700" indent="0">
              <a:defRPr/>
            </a:pPr>
            <a:r>
              <a:rPr lang="en-US" altLang="ja-JP" dirty="0">
                <a:sym typeface="Gill Sans" pitchFamily="-84" charset="0"/>
              </a:rPr>
              <a:t>lead to strong in-group biases, negative </a:t>
            </a:r>
            <a:r>
              <a:rPr lang="en-US" altLang="ja-JP" dirty="0" err="1">
                <a:sym typeface="Gill Sans" pitchFamily="-84" charset="0"/>
              </a:rPr>
              <a:t>behaviours</a:t>
            </a:r>
            <a:r>
              <a:rPr lang="en-US" altLang="ja-JP" dirty="0">
                <a:sym typeface="Gill Sans" pitchFamily="-84" charset="0"/>
              </a:rPr>
              <a:t> toward other group </a:t>
            </a:r>
          </a:p>
          <a:p>
            <a:pPr marL="266700" indent="0">
              <a:defRPr/>
            </a:pPr>
            <a:r>
              <a:rPr lang="en-US" altLang="ja-JP" dirty="0">
                <a:sym typeface="Gill Sans" pitchFamily="-84" charset="0"/>
              </a:rPr>
              <a:t>encouraging people to work towards common goals &amp; higher purpose reduced </a:t>
            </a:r>
            <a:r>
              <a:rPr lang="en-US" altLang="ja-JP" dirty="0" err="1">
                <a:sym typeface="Gill Sans" pitchFamily="-84" charset="0"/>
              </a:rPr>
              <a:t>outgroup</a:t>
            </a:r>
            <a:r>
              <a:rPr lang="en-US" altLang="ja-JP" dirty="0">
                <a:sym typeface="Gill Sans" pitchFamily="-84" charset="0"/>
              </a:rPr>
              <a:t> negativity</a:t>
            </a:r>
          </a:p>
          <a:p>
            <a:r>
              <a:rPr lang="en-CA" dirty="0"/>
              <a:t>These types of interactions can decrease racial prejudice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5B72AD3-8CB0-436F-97F1-FB8A9C8E495F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3640"/>
    </mc:Choice>
    <mc:Fallback xmlns="">
      <p:transition spd="slow" advTm="1936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chemeClr val="tx2">
                    <a:satMod val="130000"/>
                  </a:schemeClr>
                </a:solidFill>
              </a:rPr>
              <a:t>Attitudes </a:t>
            </a:r>
          </a:p>
        </p:txBody>
      </p:sp>
      <p:sp>
        <p:nvSpPr>
          <p:cNvPr id="40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Belief – “conclusion based on factual evidence</a:t>
            </a:r>
            <a:r>
              <a:rPr lang="en-US" sz="2000" dirty="0"/>
              <a:t>” (Lilienfeld et al., 2020, p. 490)</a:t>
            </a:r>
          </a:p>
          <a:p>
            <a:r>
              <a:rPr lang="en-US" dirty="0"/>
              <a:t>Attitude -- “belief with emotional component”</a:t>
            </a:r>
            <a:r>
              <a:rPr lang="en-US" sz="2000" dirty="0"/>
              <a:t> (Lilienfeld et al., 2020, p. 490)	</a:t>
            </a:r>
          </a:p>
          <a:p>
            <a:pPr lvl="1"/>
            <a:r>
              <a:rPr lang="en-US" dirty="0"/>
              <a:t>An attitude is evaluative (Stevens, 2020)</a:t>
            </a:r>
          </a:p>
          <a:p>
            <a:pPr eaLnBrk="1" hangingPunct="1">
              <a:buFont typeface="Arial" pitchFamily="34" charset="0"/>
              <a:buNone/>
            </a:pPr>
            <a:endParaRPr lang="en-US" dirty="0"/>
          </a:p>
          <a:p>
            <a:pPr eaLnBrk="1" hangingPunct="1">
              <a:buFont typeface="Arial" pitchFamily="34" charset="0"/>
              <a:buNone/>
            </a:pPr>
            <a:endParaRPr lang="en-US" dirty="0"/>
          </a:p>
          <a:p>
            <a:pPr eaLnBrk="1" hangingPunct="1"/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EF95D90-A6FC-40E8-959E-0DD8C8AB379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811"/>
    </mc:Choice>
    <mc:Fallback>
      <p:transition spd="slow" advTm="1258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0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099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CA">
                <a:solidFill>
                  <a:schemeClr val="tx2">
                    <a:satMod val="130000"/>
                  </a:schemeClr>
                </a:solidFill>
              </a:rPr>
              <a:t>Where do attitudes come from? </a:t>
            </a:r>
          </a:p>
        </p:txBody>
      </p:sp>
      <p:sp>
        <p:nvSpPr>
          <p:cNvPr id="7171" name="Content Placeholder 2"/>
          <p:cNvSpPr>
            <a:spLocks noGrp="1"/>
          </p:cNvSpPr>
          <p:nvPr>
            <p:ph idx="1"/>
          </p:nvPr>
        </p:nvSpPr>
        <p:spPr>
          <a:xfrm>
            <a:off x="2743200" y="1447800"/>
            <a:ext cx="7715250" cy="4800600"/>
          </a:xfrm>
        </p:spPr>
        <p:txBody>
          <a:bodyPr/>
          <a:lstStyle/>
          <a:p>
            <a:pPr eaLnBrk="1" hangingPunct="1"/>
            <a:r>
              <a:rPr lang="en-US" dirty="0"/>
              <a:t>Learned predispositions </a:t>
            </a:r>
          </a:p>
          <a:p>
            <a:pPr lvl="1" eaLnBrk="1" hangingPunct="1"/>
            <a:r>
              <a:rPr lang="en-US" dirty="0"/>
              <a:t>Experiences (positive or negative) are the main factors that affect the formation of particular attitudes </a:t>
            </a:r>
          </a:p>
          <a:p>
            <a:pPr eaLnBrk="1" hangingPunct="1">
              <a:buFont typeface="Arial" pitchFamily="34" charset="0"/>
              <a:buChar char="–"/>
            </a:pPr>
            <a:r>
              <a:rPr lang="en-US" dirty="0"/>
              <a:t>Recognition heuristic</a:t>
            </a:r>
          </a:p>
          <a:p>
            <a:pPr lvl="1" eaLnBrk="1" hangingPunct="1"/>
            <a:r>
              <a:rPr lang="en-US" dirty="0"/>
              <a:t>More likely to believe in something we’ve heard of a lot </a:t>
            </a:r>
          </a:p>
          <a:p>
            <a:pPr eaLnBrk="1" hangingPunct="1">
              <a:buFont typeface="Arial" pitchFamily="34" charset="0"/>
              <a:buChar char="–"/>
            </a:pPr>
            <a:r>
              <a:rPr lang="en-US" dirty="0"/>
              <a:t>Bandwagon fallacy: believing something is true because many people believe it!</a:t>
            </a:r>
          </a:p>
          <a:p>
            <a:pPr lvl="1" eaLnBrk="1" hangingPunct="1"/>
            <a:endParaRPr lang="en-US" dirty="0"/>
          </a:p>
          <a:p>
            <a:pPr eaLnBrk="1" hangingPunct="1"/>
            <a:endParaRPr lang="en-CA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C4AD6C7-7B3D-4B3E-A022-20D153F1DCC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4855"/>
    </mc:Choice>
    <mc:Fallback xmlns="">
      <p:transition spd="slow" advTm="548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71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1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71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71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71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7171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How do attitudes change?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Mere thought effect</a:t>
            </a:r>
          </a:p>
          <a:p>
            <a:pPr lvl="1"/>
            <a:r>
              <a:rPr lang="en-CA" dirty="0"/>
              <a:t>thinking about something can induce more thoughts that fit with existing attitudes…</a:t>
            </a:r>
          </a:p>
          <a:p>
            <a:pPr lvl="1"/>
            <a:r>
              <a:rPr lang="en-CA" dirty="0"/>
              <a:t>These thoughts make the attitude more extreme (polarized)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C52BEED-DD7A-474B-AC36-63F5C85E8C0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083"/>
    </mc:Choice>
    <mc:Fallback xmlns="">
      <p:transition spd="slow" advTm="10308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GB">
                <a:solidFill>
                  <a:schemeClr val="tx2">
                    <a:satMod val="130000"/>
                  </a:schemeClr>
                </a:solidFill>
              </a:rPr>
              <a:t>Dual process theory of Attitude Change </a:t>
            </a:r>
          </a:p>
        </p:txBody>
      </p:sp>
      <p:sp>
        <p:nvSpPr>
          <p:cNvPr id="13315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65760" indent="-283464">
              <a:buFont typeface="Wingdings 2"/>
              <a:buChar char=""/>
              <a:defRPr/>
            </a:pPr>
            <a:r>
              <a:rPr lang="en-GB" dirty="0"/>
              <a:t>The type of message (and our processing of it) influences likelihood of attitude change </a:t>
            </a:r>
          </a:p>
          <a:p>
            <a:pPr marL="365760" indent="-283464">
              <a:buFont typeface="Wingdings 2"/>
              <a:buChar char=""/>
              <a:defRPr/>
            </a:pPr>
            <a:r>
              <a:rPr lang="en-GB" dirty="0"/>
              <a:t>Peripheral processing (superficial)</a:t>
            </a:r>
          </a:p>
          <a:p>
            <a:pPr marL="365760" indent="-283464">
              <a:buFont typeface="Wingdings 2"/>
              <a:buChar char=""/>
              <a:defRPr/>
            </a:pPr>
            <a:r>
              <a:rPr lang="en-GB" dirty="0"/>
              <a:t>Central processing (elaboration)</a:t>
            </a:r>
          </a:p>
          <a:p>
            <a:pPr marL="365760" indent="-283464">
              <a:buFont typeface="Wingdings 2"/>
              <a:buChar char=""/>
              <a:defRPr/>
            </a:pPr>
            <a:r>
              <a:rPr lang="en-GB" dirty="0"/>
              <a:t>Which ‘route’ is taken depends on the relevance of the message to us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F35F8B7-BE10-442E-8424-A38B764FA2E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p:transition advTm="235462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133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133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1331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CA" dirty="0"/>
              <a:t>Cognitive Dissonance: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A theory of how attitudes can change</a:t>
            </a:r>
            <a:r>
              <a:rPr lang="en-CA" dirty="0"/>
              <a:t> 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</p:nvPr>
        </p:nvGraphicFramePr>
        <p:xfrm>
          <a:off x="2819400" y="1905000"/>
          <a:ext cx="763905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2971801" y="1524001"/>
            <a:ext cx="74016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A" b="1" dirty="0"/>
              <a:t>Premise: we are motivated to maintain consistency in our thoughts, feelings, &amp; behaviours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2356703-BD3D-48F7-847C-9ABC5240C5E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2665"/>
    </mc:Choice>
    <mc:Fallback xmlns="">
      <p:transition spd="slow" advTm="3326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2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Graphic spid="4" grpId="0">
        <p:bldAsOne/>
      </p:bldGraphic>
      <p:bldGraphic spid="4" grpId="1">
        <p:bldAsOne/>
      </p:bldGraphic>
      <p:bldGraphic spid="4" grpId="2">
        <p:bldAsOne/>
      </p:bldGraphic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US" dirty="0"/>
              <a:t>RECALL Social Cognition</a:t>
            </a:r>
            <a:br>
              <a:rPr lang="en-US" dirty="0"/>
            </a:br>
            <a:endParaRPr lang="en-US" dirty="0">
              <a:solidFill>
                <a:schemeClr val="tx2">
                  <a:satMod val="130000"/>
                </a:schemeClr>
              </a:solidFill>
            </a:endParaRPr>
          </a:p>
        </p:txBody>
      </p:sp>
      <p:sp>
        <p:nvSpPr>
          <p:cNvPr id="4098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640080" lvl="1" indent="-237744">
              <a:buFont typeface="Verdana"/>
              <a:buChar char="◦"/>
              <a:defRPr/>
            </a:pPr>
            <a:r>
              <a:rPr lang="en-US" dirty="0"/>
              <a:t>how people use their cognitive processes (such as attention, perception, memory etc.) in their interactions in the social world </a:t>
            </a:r>
          </a:p>
          <a:p>
            <a:pPr marL="82296" indent="0">
              <a:buNone/>
              <a:defRPr/>
            </a:pPr>
            <a:endParaRPr lang="en-CA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BFF0333-0EBB-4C70-86DE-79471C21D79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2644"/>
    </mc:Choice>
    <mc:Fallback xmlns="">
      <p:transition spd="slow" advTm="32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098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Cognitive Dissonance </a:t>
            </a:r>
          </a:p>
        </p:txBody>
      </p:sp>
      <p:sp>
        <p:nvSpPr>
          <p:cNvPr id="17411" name="Content Placeholder 2"/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 marL="365442" indent="-237744">
              <a:buFont typeface="Verdana"/>
              <a:buChar char="◦"/>
              <a:defRPr/>
            </a:pPr>
            <a:r>
              <a:rPr lang="en-US" dirty="0"/>
              <a:t>CD is akin to a motivational drive.</a:t>
            </a:r>
          </a:p>
          <a:p>
            <a:pPr marL="365442" indent="-237744">
              <a:buFont typeface="Verdana"/>
              <a:buChar char="◦"/>
              <a:defRPr/>
            </a:pPr>
            <a:r>
              <a:rPr lang="en-US" dirty="0"/>
              <a:t>When </a:t>
            </a:r>
            <a:r>
              <a:rPr lang="en-US" dirty="0" err="1"/>
              <a:t>behaviour</a:t>
            </a:r>
            <a:r>
              <a:rPr lang="en-US" dirty="0"/>
              <a:t> is very discrepant from your beliefs …</a:t>
            </a:r>
          </a:p>
          <a:p>
            <a:pPr marL="611504" lvl="2" indent="-237744">
              <a:spcBef>
                <a:spcPts val="600"/>
              </a:spcBef>
              <a:buSzPct val="80000"/>
              <a:buFont typeface="Verdana"/>
              <a:buChar char="◦"/>
              <a:defRPr/>
            </a:pPr>
            <a:r>
              <a:rPr lang="en-US" dirty="0"/>
              <a:t>Easier to change beliefs </a:t>
            </a:r>
          </a:p>
          <a:p>
            <a:pPr marL="154304" lvl="1" indent="-237744">
              <a:spcBef>
                <a:spcPts val="600"/>
              </a:spcBef>
              <a:buSzPct val="80000"/>
              <a:buFont typeface="Verdana"/>
              <a:buChar char="◦"/>
              <a:defRPr/>
            </a:pPr>
            <a:r>
              <a:rPr lang="en-US" dirty="0"/>
              <a:t>People resolve dissonance in different ways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FA7912B-A3BF-468F-B719-516D50D503C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2268"/>
    </mc:Choice>
    <mc:Fallback xmlns="">
      <p:transition spd="slow" advTm="1522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Festinger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&amp; </a:t>
            </a:r>
            <a:r>
              <a:rPr lang="en-US" dirty="0" err="1">
                <a:solidFill>
                  <a:schemeClr val="tx2">
                    <a:satMod val="130000"/>
                  </a:schemeClr>
                </a:solidFill>
              </a:rPr>
              <a:t>Carlsmith</a:t>
            </a: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 (1959)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buFont typeface="Wingdings 2"/>
              <a:buChar char=""/>
              <a:defRPr/>
            </a:pPr>
            <a:r>
              <a:rPr lang="en-US" dirty="0"/>
              <a:t>Participants did a boring task (putting plastic spools into a tray, take them out, put them back again) </a:t>
            </a:r>
          </a:p>
          <a:p>
            <a:pPr>
              <a:buFont typeface="Wingdings 2"/>
              <a:buChar char=""/>
              <a:defRPr/>
            </a:pPr>
            <a:r>
              <a:rPr lang="en-US" dirty="0"/>
              <a:t>Two groups: they were asked to lie  </a:t>
            </a:r>
          </a:p>
          <a:p>
            <a:pPr>
              <a:buFont typeface="Wingdings 2"/>
              <a:buChar char=""/>
              <a:defRPr/>
            </a:pPr>
            <a:r>
              <a:rPr lang="en-US" dirty="0"/>
              <a:t>some got paid $1; some got paid $20  </a:t>
            </a:r>
            <a:r>
              <a:rPr lang="en-US" dirty="0">
                <a:sym typeface="Wingdings" pitchFamily="2" charset="2"/>
              </a:rPr>
              <a:t> to tell the next person that the task was “very enjoyable” </a:t>
            </a:r>
          </a:p>
          <a:p>
            <a:pPr>
              <a:buFont typeface="Wingdings 2"/>
              <a:buChar char=""/>
              <a:defRPr/>
            </a:pPr>
            <a:r>
              <a:rPr lang="en-US" dirty="0">
                <a:sym typeface="Wingdings" pitchFamily="2" charset="2"/>
              </a:rPr>
              <a:t>The manipulation is the amount of money</a:t>
            </a:r>
          </a:p>
          <a:p>
            <a:pPr marL="640080" lvl="1" indent="-237744">
              <a:buFont typeface="Verdana"/>
              <a:buChar char="◦"/>
              <a:defRPr/>
            </a:pPr>
            <a:r>
              <a:rPr lang="en-US" dirty="0">
                <a:sym typeface="Wingdings" pitchFamily="2" charset="2"/>
              </a:rPr>
              <a:t>Should act as proxy for external justification</a:t>
            </a:r>
          </a:p>
          <a:p>
            <a:pPr>
              <a:buFont typeface="Wingdings 2"/>
              <a:buChar char=""/>
              <a:defRPr/>
            </a:pPr>
            <a:r>
              <a:rPr lang="en-US" dirty="0">
                <a:sym typeface="Wingdings" pitchFamily="2" charset="2"/>
              </a:rPr>
              <a:t>Participants debriefed after, we asked about their true feelings toward the task</a:t>
            </a:r>
          </a:p>
          <a:p>
            <a:pPr>
              <a:buFont typeface="Wingdings 2"/>
              <a:buChar char=""/>
              <a:defRPr/>
            </a:pPr>
            <a:endParaRPr lang="en-US" dirty="0">
              <a:sym typeface="Wingdings" pitchFamily="2" charset="2"/>
            </a:endParaRPr>
          </a:p>
          <a:p>
            <a:pPr>
              <a:buNone/>
              <a:defRPr/>
            </a:pPr>
            <a:endParaRPr lang="en-US" dirty="0"/>
          </a:p>
          <a:p>
            <a:pPr>
              <a:buFont typeface="Wingdings 2"/>
              <a:buChar char=""/>
              <a:defRPr/>
            </a:pPr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2A05578-2F6C-4481-AF64-C4EECE23C4E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16773"/>
    </mc:Choice>
    <mc:Fallback xmlns="">
      <p:transition spd="slow" advTm="2167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2000" fill="hold"/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2000" fill="hold"/>
                                        <p:tgtEl>
                                          <p:spTgt spid="184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2000" fill="hold"/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2000" fill="hold"/>
                                        <p:tgtEl>
                                          <p:spTgt spid="184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2000" fill="hold"/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2000" fill="hold"/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2000" fill="hold"/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2000" fill="hold"/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 nodeType="clickPar">
                      <p:stCondLst>
                        <p:cond delay="indefinite"/>
                      </p:stCondLst>
                      <p:childTnLst>
                        <p:par>
                          <p:cTn id="3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2000" fill="hold"/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2000" fill="hold"/>
                                        <p:tgtEl>
                                          <p:spTgt spid="1843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2000" fill="hold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2000" fill="hold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CA" dirty="0" err="1">
                <a:solidFill>
                  <a:schemeClr val="tx2">
                    <a:satMod val="130000"/>
                  </a:schemeClr>
                </a:solidFill>
              </a:rPr>
              <a:t>Festinger</a:t>
            </a:r>
            <a:r>
              <a:rPr lang="en-CA" dirty="0">
                <a:solidFill>
                  <a:schemeClr val="tx2">
                    <a:satMod val="130000"/>
                  </a:schemeClr>
                </a:solidFill>
              </a:rPr>
              <a:t> &amp; </a:t>
            </a:r>
            <a:r>
              <a:rPr lang="en-CA" dirty="0" err="1">
                <a:solidFill>
                  <a:schemeClr val="tx2">
                    <a:satMod val="130000"/>
                  </a:schemeClr>
                </a:solidFill>
              </a:rPr>
              <a:t>Carlsmith</a:t>
            </a:r>
            <a:r>
              <a:rPr lang="en-CA" dirty="0">
                <a:solidFill>
                  <a:schemeClr val="tx2">
                    <a:satMod val="130000"/>
                  </a:schemeClr>
                </a:solidFill>
              </a:rPr>
              <a:t> (1959)</a:t>
            </a:r>
          </a:p>
        </p:txBody>
      </p:sp>
      <p:sp>
        <p:nvSpPr>
          <p:cNvPr id="15363" name="Content Placeholder 7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82296" indent="0">
              <a:buNone/>
              <a:defRPr/>
            </a:pPr>
            <a:r>
              <a:rPr lang="en-US" dirty="0">
                <a:sym typeface="Wingdings" pitchFamily="2" charset="2"/>
              </a:rPr>
              <a:t>Results</a:t>
            </a:r>
          </a:p>
          <a:p>
            <a:pPr marL="365760" indent="-283464">
              <a:buFont typeface="Wingdings 2"/>
              <a:buChar char=""/>
              <a:defRPr/>
            </a:pPr>
            <a:r>
              <a:rPr lang="en-US" dirty="0">
                <a:sym typeface="Wingdings" pitchFamily="2" charset="2"/>
              </a:rPr>
              <a:t>$1 group reported  higher enjoyment of the boring task compared to the $20 group</a:t>
            </a:r>
          </a:p>
          <a:p>
            <a:pPr marL="365760" indent="-283464">
              <a:buFont typeface="Wingdings 2"/>
              <a:buChar char=""/>
              <a:defRPr/>
            </a:pPr>
            <a:r>
              <a:rPr lang="en-US" dirty="0">
                <a:sym typeface="Wingdings" pitchFamily="2" charset="2"/>
              </a:rPr>
              <a:t>They had no external justification for saying the task was enjoyable/lying</a:t>
            </a:r>
          </a:p>
          <a:p>
            <a:pPr marL="640080" lvl="1" indent="-237744">
              <a:buFont typeface="Verdana"/>
              <a:buChar char="◦"/>
              <a:defRPr/>
            </a:pPr>
            <a:r>
              <a:rPr lang="en-US" dirty="0">
                <a:sym typeface="Wingdings" pitchFamily="2" charset="2"/>
              </a:rPr>
              <a:t>Should have experienced strong dissonance</a:t>
            </a:r>
          </a:p>
          <a:p>
            <a:pPr marL="365760" indent="-283464">
              <a:buFont typeface="Wingdings 2"/>
              <a:buChar char=""/>
              <a:defRPr/>
            </a:pPr>
            <a:r>
              <a:rPr lang="en-US" dirty="0">
                <a:sym typeface="Wingdings" pitchFamily="2" charset="2"/>
              </a:rPr>
              <a:t>Conclusion: discrepancy between lying about task and what it actually was like caused an attitude change </a:t>
            </a:r>
          </a:p>
          <a:p>
            <a:pPr marL="365760" indent="-283464">
              <a:buFont typeface="Wingdings 2"/>
              <a:buChar char=""/>
              <a:defRPr/>
            </a:pPr>
            <a:endParaRPr lang="en-CA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E8C69F8-D803-4A4E-BB26-BB921013E073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91907"/>
    </mc:Choice>
    <mc:Fallback xmlns="">
      <p:transition spd="slow" advTm="2919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536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536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536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1536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536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1536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7" name="Text Placeholder 10"/>
          <p:cNvSpPr>
            <a:spLocks noGrp="1"/>
          </p:cNvSpPr>
          <p:nvPr>
            <p:ph type="body" sz="half" idx="2"/>
          </p:nvPr>
        </p:nvSpPr>
        <p:spPr>
          <a:xfrm>
            <a:off x="3276600" y="5943600"/>
            <a:ext cx="5486400" cy="609600"/>
          </a:xfrm>
        </p:spPr>
        <p:txBody>
          <a:bodyPr>
            <a:normAutofit fontScale="92500" lnSpcReduction="20000"/>
          </a:bodyPr>
          <a:lstStyle/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sz="2400" dirty="0"/>
              <a:t>We use </a:t>
            </a:r>
            <a:r>
              <a:rPr lang="en-US" sz="2400" b="1" dirty="0"/>
              <a:t>observations</a:t>
            </a:r>
            <a:r>
              <a:rPr lang="en-US" sz="2400" dirty="0"/>
              <a:t> of own </a:t>
            </a:r>
            <a:r>
              <a:rPr lang="en-US" sz="2400" dirty="0" err="1"/>
              <a:t>behaviour</a:t>
            </a:r>
            <a:r>
              <a:rPr lang="en-US" sz="2400" dirty="0"/>
              <a:t> as a basis for </a:t>
            </a:r>
            <a:r>
              <a:rPr lang="en-US" sz="2400" b="1" dirty="0"/>
              <a:t>inferring </a:t>
            </a:r>
            <a:r>
              <a:rPr lang="en-US" sz="2400" dirty="0"/>
              <a:t>our  own beliefs</a:t>
            </a:r>
          </a:p>
          <a:p>
            <a:pPr eaLnBrk="1" hangingPunct="1">
              <a:spcBef>
                <a:spcPct val="0"/>
              </a:spcBef>
            </a:pPr>
            <a:endParaRPr lang="en-CA" dirty="0"/>
          </a:p>
        </p:txBody>
      </p:sp>
      <p:pic>
        <p:nvPicPr>
          <p:cNvPr id="31750" name="Picture 4" descr="Figure13_06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398508" y="1395413"/>
            <a:ext cx="4459492" cy="342684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1749" name="TextBox 2"/>
          <p:cNvSpPr txBox="1">
            <a:spLocks noChangeArrowheads="1"/>
          </p:cNvSpPr>
          <p:nvPr/>
        </p:nvSpPr>
        <p:spPr bwMode="auto">
          <a:xfrm>
            <a:off x="1891748" y="304800"/>
            <a:ext cx="5257800" cy="64611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CA" sz="3600" dirty="0"/>
              <a:t>Alternative explanation:  </a:t>
            </a:r>
            <a:endParaRPr lang="en-US" sz="3600" dirty="0"/>
          </a:p>
        </p:txBody>
      </p:sp>
      <p:sp>
        <p:nvSpPr>
          <p:cNvPr id="8" name="Rectangle 7"/>
          <p:cNvSpPr/>
          <p:nvPr/>
        </p:nvSpPr>
        <p:spPr>
          <a:xfrm>
            <a:off x="7397750" y="304800"/>
            <a:ext cx="228600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100" b="1" dirty="0">
                <a:latin typeface="Gill Sans MT"/>
                <a:ea typeface="+mj-ea"/>
                <a:cs typeface="+mj-cs"/>
              </a:rPr>
              <a:t>Self-Perception Theory </a:t>
            </a:r>
            <a:endParaRPr lang="en-US" b="1" dirty="0">
              <a:latin typeface="Gill Sans MT"/>
              <a:ea typeface="+mj-ea"/>
              <a:cs typeface="+mj-cs"/>
            </a:endParaRP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857A280-988B-4195-B6E5-081ACEC480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7290"/>
    </mc:Choice>
    <mc:Fallback xmlns="">
      <p:transition spd="slow" advTm="147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CA" dirty="0">
                <a:solidFill>
                  <a:schemeClr val="tx2">
                    <a:satMod val="130000"/>
                  </a:schemeClr>
                </a:solidFill>
              </a:rPr>
              <a:t>Alternative explanations </a:t>
            </a:r>
          </a:p>
        </p:txBody>
      </p:sp>
      <p:sp>
        <p:nvSpPr>
          <p:cNvPr id="16387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 indent="-342900">
              <a:defRPr/>
            </a:pPr>
            <a:r>
              <a:rPr lang="en-US" sz="3200" dirty="0" err="1"/>
              <a:t>Bem’s</a:t>
            </a:r>
            <a:r>
              <a:rPr lang="en-US" sz="3200" dirty="0"/>
              <a:t> Self-perception theory </a:t>
            </a:r>
          </a:p>
          <a:p>
            <a:pPr marL="742950" lvl="2" indent="-342900">
              <a:buFont typeface="Wingdings 2"/>
              <a:buChar char=""/>
              <a:defRPr/>
            </a:pPr>
            <a:r>
              <a:rPr lang="en-US" sz="3200" dirty="0"/>
              <a:t>We infer our beliefs based on our </a:t>
            </a:r>
            <a:r>
              <a:rPr lang="en-US" sz="3200" dirty="0" err="1"/>
              <a:t>behaviour</a:t>
            </a:r>
            <a:r>
              <a:rPr lang="en-US" sz="3200" dirty="0"/>
              <a:t> </a:t>
            </a:r>
          </a:p>
          <a:p>
            <a:pPr marL="822960" lvl="1" indent="-283464">
              <a:buFont typeface="Wingdings 2"/>
              <a:buChar char=""/>
              <a:defRPr/>
            </a:pPr>
            <a:r>
              <a:rPr lang="en-US" dirty="0"/>
              <a:t>Maybe participants looked to their </a:t>
            </a:r>
            <a:r>
              <a:rPr lang="en-US" dirty="0" err="1"/>
              <a:t>behaviour</a:t>
            </a:r>
            <a:r>
              <a:rPr lang="en-US" dirty="0"/>
              <a:t> and then inferred their attitude toward the task</a:t>
            </a:r>
          </a:p>
          <a:p>
            <a:pPr marL="365760" indent="-283464">
              <a:buFont typeface="Wingdings 2"/>
              <a:buChar char=""/>
              <a:defRPr/>
            </a:pPr>
            <a:r>
              <a:rPr lang="en-US" dirty="0"/>
              <a:t>Impression Management theory: </a:t>
            </a:r>
          </a:p>
          <a:p>
            <a:pPr marL="822960" lvl="1" indent="-283464">
              <a:buFont typeface="Wingdings 2"/>
              <a:buChar char=""/>
              <a:defRPr/>
            </a:pPr>
            <a:r>
              <a:rPr lang="en-US" dirty="0"/>
              <a:t>We don</a:t>
            </a:r>
            <a:r>
              <a:rPr lang="ja-JP" altLang="en-US" dirty="0">
                <a:latin typeface="Arial" pitchFamily="34" charset="0"/>
              </a:rPr>
              <a:t>’</a:t>
            </a:r>
            <a:r>
              <a:rPr lang="en-US" altLang="ja-JP" dirty="0"/>
              <a:t>t actually change our attitudes, but </a:t>
            </a:r>
            <a:r>
              <a:rPr lang="en-US" altLang="ja-JP" i="1" dirty="0"/>
              <a:t>report</a:t>
            </a:r>
            <a:r>
              <a:rPr lang="en-US" altLang="ja-JP" dirty="0"/>
              <a:t> that we have for consistency</a:t>
            </a:r>
          </a:p>
          <a:p>
            <a:pPr marL="365760" indent="-283464">
              <a:buFont typeface="Wingdings 2"/>
              <a:buChar char=""/>
              <a:defRPr/>
            </a:pPr>
            <a:endParaRPr lang="en-US" dirty="0"/>
          </a:p>
          <a:p>
            <a:pPr marL="365760" indent="-283464">
              <a:buFont typeface="Wingdings 2"/>
              <a:buChar char=""/>
              <a:defRPr/>
            </a:pPr>
            <a:endParaRPr lang="en-CA" dirty="0"/>
          </a:p>
          <a:p>
            <a:pPr marL="365760" indent="-283464">
              <a:buFont typeface="Wingdings 2"/>
              <a:buChar char=""/>
              <a:defRPr/>
            </a:pPr>
            <a:endParaRPr lang="en-CA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FDB656A-694F-4C85-B656-B91304898FDA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5895"/>
    </mc:Choice>
    <mc:Fallback xmlns="">
      <p:transition spd="slow" advTm="16589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3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63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6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63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6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63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6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63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6387" grpId="0" build="p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Implicit Attitudes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Can be problematic in this area of research</a:t>
            </a:r>
          </a:p>
          <a:p>
            <a:r>
              <a:rPr lang="en-CA" dirty="0"/>
              <a:t>People may not always be aware of their true attitudes </a:t>
            </a:r>
          </a:p>
          <a:p>
            <a:r>
              <a:rPr lang="en-CA" dirty="0"/>
              <a:t>Implicit Association Test (IAT) was developed </a:t>
            </a:r>
          </a:p>
          <a:p>
            <a:pPr lvl="1"/>
            <a:r>
              <a:rPr lang="en-CA" dirty="0"/>
              <a:t>Response time to associations are measured (e.g. dog-pleasant)</a:t>
            </a:r>
          </a:p>
          <a:p>
            <a:pPr lvl="1"/>
            <a:r>
              <a:rPr lang="en-CA" dirty="0"/>
              <a:t>Typically, we respond faster to associations that reflect our true, implicit attitudes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1FADA12-0A66-4A6B-9874-CD4F3FF19DF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41181"/>
    </mc:Choice>
    <mc:Fallback xmlns="">
      <p:transition spd="slow" advTm="24118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26BB94-73AA-4842-95F9-005932E977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 Prosocial Behaviour: Altruism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F91DB8-B44D-4951-8E8F-E477DE685EB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Altruism: helping others  for “unselfish reasons” </a:t>
            </a:r>
          </a:p>
          <a:p>
            <a:r>
              <a:rPr lang="en-CA" dirty="0"/>
              <a:t>Note that there is a subtle difference between the general category ‘prosocial behaviour’ and altruism </a:t>
            </a:r>
          </a:p>
          <a:p>
            <a:r>
              <a:rPr lang="en-CA" dirty="0"/>
              <a:t>Factors involved in helping</a:t>
            </a:r>
          </a:p>
          <a:p>
            <a:pPr lvl="1"/>
            <a:r>
              <a:rPr lang="en-CA" dirty="0"/>
              <a:t>Modeling </a:t>
            </a:r>
          </a:p>
          <a:p>
            <a:pPr lvl="1"/>
            <a:r>
              <a:rPr lang="en-CA" dirty="0"/>
              <a:t>Awareness of bystander non-intervention </a:t>
            </a:r>
          </a:p>
          <a:p>
            <a:pPr lvl="1"/>
            <a:r>
              <a:rPr lang="en-CA" dirty="0"/>
              <a:t>Positive emotions </a:t>
            </a:r>
          </a:p>
          <a:p>
            <a:pPr lvl="1"/>
            <a:r>
              <a:rPr lang="en-CA" dirty="0"/>
              <a:t>Our attributions about the person who may need assistance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313DD53-45AC-4555-AC60-5166E48DACA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775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3568"/>
    </mc:Choice>
    <mc:Fallback xmlns="">
      <p:transition spd="slow" advTm="17356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4A3ED-7496-4730-9514-C514EFFBF4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Bystander Non-intervention (see section on Aggression in your  e-text)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6A55C-0EAF-4E20-B33E-7BA2E9B25BB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90261"/>
            <a:ext cx="10515600" cy="4586702"/>
          </a:xfrm>
        </p:spPr>
        <p:txBody>
          <a:bodyPr>
            <a:normAutofit lnSpcReduction="10000"/>
          </a:bodyPr>
          <a:lstStyle/>
          <a:p>
            <a:r>
              <a:rPr lang="en-CA" dirty="0"/>
              <a:t>AKA ‘the bystander effect’</a:t>
            </a:r>
          </a:p>
          <a:p>
            <a:r>
              <a:rPr lang="en-CA" dirty="0"/>
              <a:t>Many cognitive steps involved in our decision to help</a:t>
            </a:r>
          </a:p>
          <a:p>
            <a:r>
              <a:rPr lang="en-CA" dirty="0"/>
              <a:t>The presence of lots of other people can be a hindrance to our helping behaviour </a:t>
            </a:r>
          </a:p>
          <a:p>
            <a:r>
              <a:rPr lang="en-CA" dirty="0"/>
              <a:t>Is this an emergency? </a:t>
            </a:r>
          </a:p>
          <a:p>
            <a:pPr lvl="1"/>
            <a:r>
              <a:rPr lang="en-CA" dirty="0"/>
              <a:t>Everyone else is just walking by… Am I the only one who perceives it as an emergency? (Pluralistic ignorance)</a:t>
            </a:r>
          </a:p>
          <a:p>
            <a:r>
              <a:rPr lang="en-CA" dirty="0"/>
              <a:t>If we decide it is a problem and the person should be assisted… </a:t>
            </a:r>
          </a:p>
          <a:p>
            <a:pPr lvl="1"/>
            <a:r>
              <a:rPr lang="en-CA" dirty="0"/>
              <a:t>Do we feel personally responsible to help? </a:t>
            </a:r>
          </a:p>
          <a:p>
            <a:pPr lvl="1"/>
            <a:r>
              <a:rPr lang="en-CA" dirty="0"/>
              <a:t>Diffusion of responsibility: the more people that are around, the less personally responsible we tend to feel  for helping out.  </a:t>
            </a:r>
          </a:p>
          <a:p>
            <a:endParaRPr lang="en-CA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0BD7327-5BB2-4B2D-BAB3-662D63C6ABF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98670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1117"/>
    </mc:Choice>
    <mc:Fallback xmlns="">
      <p:transition spd="slow" advTm="2311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6FB85E-935E-47C4-A8E6-C9374785B1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4B1C5C-A7A5-4A3F-843D-6BB6881B84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CA" dirty="0"/>
              <a:t>Thus there are different reasons for why people may not help</a:t>
            </a:r>
          </a:p>
          <a:p>
            <a:r>
              <a:rPr lang="en-CA" dirty="0"/>
              <a:t>In addition, people may be personally distressed by what they are witnessing</a:t>
            </a:r>
          </a:p>
          <a:p>
            <a:r>
              <a:rPr lang="en-CA" dirty="0"/>
              <a:t>Getting caught up in our own personally distress (self-focus), if too much, is inversely related to empathy (i.e., other-focus)</a:t>
            </a:r>
          </a:p>
          <a:p>
            <a:r>
              <a:rPr lang="en-CA" dirty="0"/>
              <a:t>We may become afraid of negative consequences of helping</a:t>
            </a:r>
          </a:p>
          <a:p>
            <a:pPr lvl="1"/>
            <a:r>
              <a:rPr lang="en-CA" dirty="0"/>
              <a:t>Like getting hurt ourselves</a:t>
            </a:r>
          </a:p>
          <a:p>
            <a:pPr lvl="1"/>
            <a:r>
              <a:rPr lang="en-CA" dirty="0"/>
              <a:t>Offending the people we think needs assistance</a:t>
            </a:r>
          </a:p>
          <a:p>
            <a:r>
              <a:rPr lang="en-CA" dirty="0"/>
              <a:t>Note that genuinely altruistic behaviour is not going to be constrained by these concerns…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5CB2D89-FB5D-4D26-B2BC-0BB5D9D6A7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69489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420"/>
    </mc:Choice>
    <mc:Fallback xmlns="">
      <p:transition spd="slow" advTm="171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FC82A-6084-4106-A3FE-C1BECFEA1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The end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8F2FB7B-53BA-469A-8882-CD918D189B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669547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8" name="Rectangle 4">
            <a:extLst>
              <a:ext uri="{FF2B5EF4-FFF2-40B4-BE49-F238E27FC236}">
                <a16:creationId xmlns:a16="http://schemas.microsoft.com/office/drawing/2014/main" id="{FD2E5F38-2754-4584-B624-3B39D68D9109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 rtlCol="0">
            <a:normAutofit/>
          </a:bodyPr>
          <a:lstStyle/>
          <a:p>
            <a:pPr>
              <a:defRPr/>
            </a:pPr>
            <a:r>
              <a:rPr lang="en-US" dirty="0">
                <a:latin typeface="+mn-lt"/>
              </a:rPr>
              <a:t>Person Perception</a:t>
            </a:r>
          </a:p>
        </p:txBody>
      </p:sp>
      <p:sp>
        <p:nvSpPr>
          <p:cNvPr id="1029" name="Rectangle 5">
            <a:extLst>
              <a:ext uri="{FF2B5EF4-FFF2-40B4-BE49-F238E27FC236}">
                <a16:creationId xmlns:a16="http://schemas.microsoft.com/office/drawing/2014/main" id="{3FFC0FA5-8EB6-4B25-BE87-45F95021CD17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2057400" y="1371600"/>
            <a:ext cx="8001000" cy="5486400"/>
          </a:xfrm>
        </p:spPr>
        <p:txBody>
          <a:bodyPr/>
          <a:lstStyle/>
          <a:p>
            <a:pPr eaLnBrk="1" hangingPunct="1">
              <a:lnSpc>
                <a:spcPct val="90000"/>
              </a:lnSpc>
            </a:pPr>
            <a:r>
              <a:rPr lang="en-US" altLang="en-US" sz="3000" dirty="0"/>
              <a:t>Perception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600" dirty="0"/>
              <a:t>Forming meaningful interpretations of sensed stimuli 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600" dirty="0"/>
              <a:t>Object of interest in social psychology is the person</a:t>
            </a:r>
          </a:p>
          <a:p>
            <a:pPr eaLnBrk="1" hangingPunct="1">
              <a:lnSpc>
                <a:spcPct val="90000"/>
              </a:lnSpc>
              <a:buFont typeface="Wingdings" panose="05000000000000000000" pitchFamily="2" charset="2"/>
              <a:buNone/>
            </a:pPr>
            <a:endParaRPr lang="en-US" altLang="en-US" sz="2600" dirty="0"/>
          </a:p>
          <a:p>
            <a:pPr eaLnBrk="1" hangingPunct="1">
              <a:lnSpc>
                <a:spcPct val="90000"/>
              </a:lnSpc>
            </a:pPr>
            <a:r>
              <a:rPr lang="en-US" altLang="en-US" sz="3000" dirty="0"/>
              <a:t>Impression Formation</a:t>
            </a:r>
          </a:p>
          <a:p>
            <a:pPr lvl="1" eaLnBrk="1" hangingPunct="1">
              <a:lnSpc>
                <a:spcPct val="90000"/>
              </a:lnSpc>
            </a:pPr>
            <a:r>
              <a:rPr lang="en-US" altLang="en-US" sz="2600" dirty="0"/>
              <a:t>What info do we use when making judgments?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600" dirty="0"/>
              <a:t>Perceptual cues about appearance </a:t>
            </a:r>
          </a:p>
          <a:p>
            <a:pPr lvl="2" eaLnBrk="1" hangingPunct="1">
              <a:lnSpc>
                <a:spcPct val="90000"/>
              </a:lnSpc>
            </a:pPr>
            <a:r>
              <a:rPr lang="en-US" altLang="en-US" sz="2600" dirty="0" err="1"/>
              <a:t>Behaviour</a:t>
            </a:r>
            <a:endParaRPr lang="en-US" altLang="en-US" sz="26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B3C6D84-8A1B-4360-AB39-13CAFEB1A3C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4162"/>
    </mc:Choice>
    <mc:Fallback>
      <p:transition spd="slow" advTm="134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1" dur="500"/>
                                        <p:tgtEl>
                                          <p:spTgt spid="10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 nodeType="clickPar">
                      <p:stCondLst>
                        <p:cond delay="indefinite"/>
                      </p:stCondLst>
                      <p:childTnLst>
                        <p:par>
                          <p:cTn id="1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4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6" dur="500"/>
                                        <p:tgtEl>
                                          <p:spTgt spid="102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 nodeType="clickPar">
                      <p:stCondLst>
                        <p:cond delay="indefinite"/>
                      </p:stCondLst>
                      <p:childTnLst>
                        <p:par>
                          <p:cTn id="1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9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1" dur="500"/>
                                        <p:tgtEl>
                                          <p:spTgt spid="102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 nodeType="clickPar">
                      <p:stCondLst>
                        <p:cond delay="indefinite"/>
                      </p:stCondLst>
                      <p:childTnLst>
                        <p:par>
                          <p:cTn id="2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4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6" dur="500"/>
                                        <p:tgtEl>
                                          <p:spTgt spid="102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1" dur="500"/>
                                        <p:tgtEl>
                                          <p:spTgt spid="102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36" dur="500"/>
                                        <p:tgtEl>
                                          <p:spTgt spid="102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 nodeType="clickPar">
                      <p:stCondLst>
                        <p:cond delay="indefinite"/>
                      </p:stCondLst>
                      <p:childTnLst>
                        <p:par>
                          <p:cTn id="3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9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41" dur="500"/>
                                        <p:tgtEl>
                                          <p:spTgt spid="102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29" grpId="0" build="p" bldLvl="4" autoUpdateAnimBg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Title 1">
            <a:extLst>
              <a:ext uri="{FF2B5EF4-FFF2-40B4-BE49-F238E27FC236}">
                <a16:creationId xmlns:a16="http://schemas.microsoft.com/office/drawing/2014/main" id="{A3216832-0BFA-43E3-AC84-EE4104F25B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CA" altLang="en-US"/>
              <a:t>Schemas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E81C4F-6F27-4A0F-93FD-57718A5CB2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rtlCol="0">
            <a:normAutofit/>
          </a:bodyPr>
          <a:lstStyle/>
          <a:p>
            <a:pPr>
              <a:buNone/>
              <a:defRPr/>
            </a:pPr>
            <a:r>
              <a:rPr lang="en-US" dirty="0"/>
              <a:t>Schema</a:t>
            </a:r>
          </a:p>
          <a:p>
            <a:pPr>
              <a:buFont typeface="Arial" panose="020B0604020202020204" pitchFamily="34" charset="0"/>
              <a:buChar char="–"/>
              <a:defRPr/>
            </a:pPr>
            <a:r>
              <a:rPr lang="en-US" dirty="0"/>
              <a:t>“general knowledge structures” formed based on our experiences</a:t>
            </a:r>
          </a:p>
          <a:p>
            <a:pPr>
              <a:buFont typeface="Arial" panose="020B0604020202020204" pitchFamily="34" charset="0"/>
              <a:buChar char="–"/>
              <a:defRPr/>
            </a:pPr>
            <a:r>
              <a:rPr lang="en-US" dirty="0"/>
              <a:t> Networks of knowledge that guide </a:t>
            </a:r>
          </a:p>
          <a:p>
            <a:pPr lvl="1">
              <a:buFont typeface="Arial" panose="020B0604020202020204" pitchFamily="34" charset="0"/>
              <a:buChar char="–"/>
              <a:defRPr/>
            </a:pPr>
            <a:r>
              <a:rPr lang="en-US" dirty="0"/>
              <a:t>Attention, what we encode and store in memory, interpretations (etc.)</a:t>
            </a:r>
          </a:p>
          <a:p>
            <a:pPr lvl="1">
              <a:defRPr/>
            </a:pPr>
            <a:endParaRPr lang="en-US" sz="2000" dirty="0"/>
          </a:p>
          <a:p>
            <a:pPr>
              <a:defRPr/>
            </a:pPr>
            <a:r>
              <a:rPr lang="en-US" b="1" dirty="0"/>
              <a:t>Social schemas</a:t>
            </a:r>
            <a:r>
              <a:rPr lang="en-US" b="1" dirty="0">
                <a:solidFill>
                  <a:srgbClr val="33CC33"/>
                </a:solidFill>
              </a:rPr>
              <a:t>:</a:t>
            </a:r>
            <a:r>
              <a:rPr lang="en-US" dirty="0"/>
              <a:t> General knowledge structure in long-term memory, that relates to social experiences or people</a:t>
            </a:r>
          </a:p>
          <a:p>
            <a:pPr>
              <a:defRPr/>
            </a:pPr>
            <a:endParaRPr lang="en-CA" dirty="0"/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1E51E54-F448-42A3-AD34-C411FC2F71E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0074"/>
    </mc:Choice>
    <mc:Fallback>
      <p:transition spd="slow" advTm="1700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 nodeType="clickPar">
                      <p:stCondLst>
                        <p:cond delay="indefinite"/>
                      </p:stCondLst>
                      <p:childTnLst>
                        <p:par>
                          <p:cTn id="1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 nodeType="clickPar">
                      <p:stCondLst>
                        <p:cond delay="indefinite"/>
                      </p:stCondLst>
                      <p:childTnLst>
                        <p:par>
                          <p:cTn id="3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3B0011F2-C986-4AFA-9CEE-858C680869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eaLnBrk="1" hangingPunct="1"/>
            <a:fld id="{C8E1D1DD-4F28-48D0-9E92-F96B724C7433}" type="slidenum">
              <a:rPr lang="en-CA" altLang="en-US">
                <a:solidFill>
                  <a:srgbClr val="898989"/>
                </a:solidFill>
              </a:rPr>
              <a:pPr eaLnBrk="1" hangingPunct="1"/>
              <a:t>5</a:t>
            </a:fld>
            <a:endParaRPr lang="en-CA" altLang="en-US">
              <a:solidFill>
                <a:srgbClr val="898989"/>
              </a:solidFill>
            </a:endParaRPr>
          </a:p>
        </p:txBody>
      </p:sp>
      <p:sp>
        <p:nvSpPr>
          <p:cNvPr id="8195" name="Rectangle 2">
            <a:extLst>
              <a:ext uri="{FF2B5EF4-FFF2-40B4-BE49-F238E27FC236}">
                <a16:creationId xmlns:a16="http://schemas.microsoft.com/office/drawing/2014/main" id="{67D958BF-6330-4A95-A8E1-82CE2B7648F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Stereotypes </a:t>
            </a:r>
            <a:endParaRPr lang="en-US" altLang="en-US" sz="1800" dirty="0"/>
          </a:p>
        </p:txBody>
      </p:sp>
      <p:sp>
        <p:nvSpPr>
          <p:cNvPr id="6148" name="Rectangle 3">
            <a:extLst>
              <a:ext uri="{FF2B5EF4-FFF2-40B4-BE49-F238E27FC236}">
                <a16:creationId xmlns:a16="http://schemas.microsoft.com/office/drawing/2014/main" id="{1FDF44BC-43C5-46A8-BF60-796DEC8D6BA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xfrm>
            <a:off x="1981200" y="1371600"/>
            <a:ext cx="8229600" cy="5181600"/>
          </a:xfrm>
        </p:spPr>
        <p:txBody>
          <a:bodyPr/>
          <a:lstStyle/>
          <a:p>
            <a:pPr eaLnBrk="1" hangingPunct="1">
              <a:lnSpc>
                <a:spcPct val="80000"/>
              </a:lnSpc>
            </a:pPr>
            <a:r>
              <a:rPr lang="en-US" altLang="en-US" dirty="0"/>
              <a:t>Collection of beliefs and impressions held about a group and its members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/>
              <a:t>Group schemas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E.g., Racial, gender, sexuality, age (etc.)stereotypes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/>
              <a:t>Lead us to expect certain kinds of </a:t>
            </a:r>
            <a:r>
              <a:rPr lang="en-US" altLang="en-US" dirty="0" err="1"/>
              <a:t>behaviour</a:t>
            </a:r>
            <a:r>
              <a:rPr lang="en-US" altLang="en-US" dirty="0"/>
              <a:t> from members of certain groups</a:t>
            </a:r>
          </a:p>
          <a:p>
            <a:pPr eaLnBrk="1" hangingPunct="1">
              <a:lnSpc>
                <a:spcPct val="80000"/>
              </a:lnSpc>
            </a:pPr>
            <a:r>
              <a:rPr lang="en-US" altLang="en-US" dirty="0"/>
              <a:t>We then make judgments of individual people based on these expectations</a:t>
            </a:r>
          </a:p>
          <a:p>
            <a:pPr eaLnBrk="1" hangingPunct="1">
              <a:lnSpc>
                <a:spcPct val="80000"/>
              </a:lnSpc>
            </a:pPr>
            <a:endParaRPr lang="en-US" altLang="en-US" dirty="0"/>
          </a:p>
        </p:txBody>
      </p:sp>
      <mc:AlternateContent xmlns:mc="http://schemas.openxmlformats.org/markup-compatibility/2006">
        <mc:Choice xmlns:p14="http://schemas.microsoft.com/office/powerpoint/2010/main" xmlns:iact="http://schemas.microsoft.com/office/powerpoint/2014/inkAction" Requires="p14 iact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CD3FB918-AD35-4FA5-AF14-E994C1B2DC8A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6096000" y="3639904"/>
              <a:ext cx="2904480" cy="964080"/>
            </p14:xfrm>
          </p:contentPart>
        </mc:Choice>
        <mc:Fallback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CD3FB918-AD35-4FA5-AF14-E994C1B2DC8A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6086640" y="3630544"/>
                <a:ext cx="2923200" cy="982800"/>
              </a:xfrm>
              <a:prstGeom prst="rect">
                <a:avLst/>
              </a:prstGeom>
            </p:spPr>
          </p:pic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6468381-E7D3-4243-89C8-DA5772024E5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3470"/>
    </mc:Choice>
    <mc:Fallback xmlns="">
      <p:transition spd="slow" advTm="1834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6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 nodeType="clickPar">
                      <p:stCondLst>
                        <p:cond delay="indefinite"/>
                      </p:stCondLst>
                      <p:childTnLst>
                        <p:par>
                          <p:cTn id="1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614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614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 nodeType="clickPar">
                      <p:stCondLst>
                        <p:cond delay="indefinite"/>
                      </p:stCondLst>
                      <p:childTnLst>
                        <p:par>
                          <p:cTn id="27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614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 nodeType="clickPar">
                      <p:stCondLst>
                        <p:cond delay="indefinite"/>
                      </p:stCondLst>
                      <p:childTnLst>
                        <p:par>
                          <p:cTn id="33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14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148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CA">
                <a:solidFill>
                  <a:schemeClr val="tx2">
                    <a:satMod val="130000"/>
                  </a:schemeClr>
                </a:solidFill>
              </a:rPr>
              <a:t>The problem with stereotypes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</a:pPr>
            <a:r>
              <a:rPr lang="en-US" altLang="en-US" dirty="0"/>
              <a:t>Distorted judgments? </a:t>
            </a:r>
          </a:p>
          <a:p>
            <a:pPr>
              <a:lnSpc>
                <a:spcPct val="80000"/>
              </a:lnSpc>
            </a:pPr>
            <a:r>
              <a:rPr lang="en-US" altLang="en-US" dirty="0"/>
              <a:t>Automatic stereotype activation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Especially if recently exposed to </a:t>
            </a:r>
            <a:r>
              <a:rPr lang="en-US" altLang="en-US" dirty="0" err="1"/>
              <a:t>behaviour</a:t>
            </a:r>
            <a:r>
              <a:rPr lang="en-US" altLang="en-US" dirty="0"/>
              <a:t> that fits with the stereotype</a:t>
            </a:r>
          </a:p>
          <a:p>
            <a:pPr>
              <a:lnSpc>
                <a:spcPct val="80000"/>
              </a:lnSpc>
            </a:pPr>
            <a:r>
              <a:rPr lang="en-US" altLang="en-US" dirty="0"/>
              <a:t>Stereotypes are not always distorted, but…</a:t>
            </a:r>
          </a:p>
          <a:p>
            <a:pPr>
              <a:lnSpc>
                <a:spcPct val="80000"/>
              </a:lnSpc>
            </a:pPr>
            <a:r>
              <a:rPr lang="en-US" altLang="en-US" dirty="0"/>
              <a:t>They become problematic when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We over-generalize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They increase prejudice and discrimination </a:t>
            </a:r>
          </a:p>
          <a:p>
            <a:pPr lvl="1">
              <a:lnSpc>
                <a:spcPct val="80000"/>
              </a:lnSpc>
            </a:pPr>
            <a:r>
              <a:rPr lang="en-US" altLang="en-US" dirty="0"/>
              <a:t>We don’t modify them  (link to important term C</a:t>
            </a:r>
            <a:r>
              <a:rPr lang="en-US" dirty="0"/>
              <a:t>onfirmation Bias</a:t>
            </a:r>
            <a:r>
              <a:rPr lang="en-CA" dirty="0"/>
              <a:t>)</a:t>
            </a:r>
          </a:p>
          <a:p>
            <a:pPr eaLnBrk="1" hangingPunct="1">
              <a:lnSpc>
                <a:spcPct val="80000"/>
              </a:lnSpc>
            </a:pPr>
            <a:endParaRPr 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F942F18-3B99-4C72-87A4-ED17ABB867B9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906000" y="60960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1086"/>
    </mc:Choice>
    <mc:Fallback xmlns="">
      <p:transition spd="slow" advTm="161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457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2457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4579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>
            <a:extLst>
              <a:ext uri="{FF2B5EF4-FFF2-40B4-BE49-F238E27FC236}">
                <a16:creationId xmlns:a16="http://schemas.microsoft.com/office/drawing/2014/main" id="{3EF3A024-A6DC-48B1-922A-AF14681DE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/>
              <a:t>Confirmation bias </a:t>
            </a:r>
            <a:br>
              <a:rPr lang="en-CA" altLang="en-US"/>
            </a:br>
            <a:endParaRPr lang="en-CA" altLang="en-US"/>
          </a:p>
        </p:txBody>
      </p:sp>
      <p:sp>
        <p:nvSpPr>
          <p:cNvPr id="11267" name="Content Placeholder 2">
            <a:extLst>
              <a:ext uri="{FF2B5EF4-FFF2-40B4-BE49-F238E27FC236}">
                <a16:creationId xmlns:a16="http://schemas.microsoft.com/office/drawing/2014/main" id="{16EF3E57-C91B-4F8E-A120-4B855E1866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81200" y="1143001"/>
            <a:ext cx="8229600" cy="4983163"/>
          </a:xfrm>
        </p:spPr>
        <p:txBody>
          <a:bodyPr/>
          <a:lstStyle/>
          <a:p>
            <a:r>
              <a:rPr lang="en-US" dirty="0"/>
              <a:t>found in section on “Prejudice and Oppression” in your e-text</a:t>
            </a:r>
            <a:endParaRPr lang="en-CA" dirty="0"/>
          </a:p>
          <a:p>
            <a:r>
              <a:rPr lang="en-CA" altLang="en-US" dirty="0"/>
              <a:t>tendency to search for information that matches your pre-existing beliefs</a:t>
            </a:r>
          </a:p>
          <a:p>
            <a:r>
              <a:rPr lang="en-CA" altLang="en-US" dirty="0"/>
              <a:t>We also have a tendency to discount information that does not fit with our pre-existing beliefs </a:t>
            </a:r>
          </a:p>
          <a:p>
            <a:pPr>
              <a:buFont typeface="Arial" panose="020B0604020202020204" pitchFamily="34" charset="0"/>
              <a:buNone/>
            </a:pPr>
            <a:endParaRPr lang="en-CA" altLang="en-US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BA8014B-4585-4B76-8091-4E99BA026EA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8261"/>
    </mc:Choice>
    <mc:Fallback>
      <p:transition spd="slow" advTm="982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Title 1">
            <a:extLst>
              <a:ext uri="{FF2B5EF4-FFF2-40B4-BE49-F238E27FC236}">
                <a16:creationId xmlns:a16="http://schemas.microsoft.com/office/drawing/2014/main" id="{EF7E641A-FF2D-48F9-AE45-E57DFBE17E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/>
              <a:t>Self-fulfilling beliefs </a:t>
            </a:r>
          </a:p>
        </p:txBody>
      </p:sp>
      <p:sp>
        <p:nvSpPr>
          <p:cNvPr id="12291" name="Content Placeholder 2">
            <a:extLst>
              <a:ext uri="{FF2B5EF4-FFF2-40B4-BE49-F238E27FC236}">
                <a16:creationId xmlns:a16="http://schemas.microsoft.com/office/drawing/2014/main" id="{9615274C-C6AF-45BA-B5BF-7F63A4DA3C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/>
              <a:t>Our perceptions and beliefs can influence the social realities around us </a:t>
            </a:r>
          </a:p>
          <a:p>
            <a:r>
              <a:rPr lang="en-CA" altLang="en-US" dirty="0"/>
              <a:t>Sometimes when we have heard something negative about another, we might act in a way that disconfirms this idea …BUT ….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20DACA2-BA14-4A28-8ADD-4A337C51E67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644"/>
    </mc:Choice>
    <mc:Fallback>
      <p:transition spd="slow" advTm="42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Title 1">
            <a:extLst>
              <a:ext uri="{FF2B5EF4-FFF2-40B4-BE49-F238E27FC236}">
                <a16:creationId xmlns:a16="http://schemas.microsoft.com/office/drawing/2014/main" id="{DCD0F7A8-83D0-44AD-8B1D-2B9904BAB8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altLang="en-US" dirty="0"/>
              <a:t>The Self-fulfilling Prophecy Effect </a:t>
            </a:r>
          </a:p>
        </p:txBody>
      </p:sp>
      <p:sp>
        <p:nvSpPr>
          <p:cNvPr id="13315" name="Content Placeholder 2">
            <a:extLst>
              <a:ext uri="{FF2B5EF4-FFF2-40B4-BE49-F238E27FC236}">
                <a16:creationId xmlns:a16="http://schemas.microsoft.com/office/drawing/2014/main" id="{26F7A511-EAA7-4EB6-8574-C673CCCC222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altLang="en-US" dirty="0"/>
              <a:t>Most of the time, this is not the case! </a:t>
            </a:r>
          </a:p>
          <a:p>
            <a:r>
              <a:rPr lang="en-CA" altLang="en-US" i="1" dirty="0"/>
              <a:t>When our expectations about the actions of another person actually are borne out </a:t>
            </a:r>
          </a:p>
          <a:p>
            <a:pPr lvl="1"/>
            <a:r>
              <a:rPr lang="en-CA" altLang="en-US" dirty="0"/>
              <a:t>Stereotype activation leads us to have certain expectations </a:t>
            </a:r>
            <a:r>
              <a:rPr lang="en-CA" altLang="en-US" dirty="0">
                <a:sym typeface="Wingdings" panose="05000000000000000000" pitchFamily="2" charset="2"/>
              </a:rPr>
              <a:t> person behaves in expected way </a:t>
            </a:r>
            <a:endParaRPr lang="en-CA" altLang="en-US" dirty="0"/>
          </a:p>
          <a:p>
            <a:r>
              <a:rPr lang="en-CA" altLang="en-US" dirty="0"/>
              <a:t>Stereotype threat is one mechanism that creates the self-fulfilling prophecy effect. </a:t>
            </a:r>
          </a:p>
          <a:p>
            <a:endParaRPr lang="en-CA" alt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3712C4B-1EDF-45C0-9426-5F8B3299880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021"/>
    </mc:Choice>
    <mc:Fallback>
      <p:transition spd="slow" advTm="1390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1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8|8.7|14.2|3.1|7.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0.8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1.9|128.7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8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4.9|85.4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90|44.8|38.8|34.5|2.7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6|0.8|76.9|82.8|22.7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.7|1.3|14.6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3.5|12.8|7.8|73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5.2|1.7|43.2|17.6|15.4|8.4|3.2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4|3.4|30.2|0.5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7|31.7|1.3|86.9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4|24.1|41.5|0.3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5.6|11.6|13.3|15.3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2.1|4.6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7.9|6.2|44.5|40.2|54.8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7|1.7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1347</Words>
  <Application>Microsoft Office PowerPoint</Application>
  <PresentationFormat>Widescreen</PresentationFormat>
  <Paragraphs>158</Paragraphs>
  <Slides>29</Slides>
  <Notes>2</Notes>
  <HiddenSlides>0</HiddenSlides>
  <MMClips>27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8" baseType="lpstr">
      <vt:lpstr>Arial</vt:lpstr>
      <vt:lpstr>Calibri</vt:lpstr>
      <vt:lpstr>Calibri Light</vt:lpstr>
      <vt:lpstr>Gill Sans</vt:lpstr>
      <vt:lpstr>Gill Sans MT</vt:lpstr>
      <vt:lpstr>Verdana</vt:lpstr>
      <vt:lpstr>Wingdings</vt:lpstr>
      <vt:lpstr>Wingdings 2</vt:lpstr>
      <vt:lpstr>Office Theme</vt:lpstr>
      <vt:lpstr>Social Psychology (Part 2)</vt:lpstr>
      <vt:lpstr>RECALL Social Cognition </vt:lpstr>
      <vt:lpstr>Person Perception</vt:lpstr>
      <vt:lpstr>Schemas </vt:lpstr>
      <vt:lpstr>Stereotypes </vt:lpstr>
      <vt:lpstr>The problem with stereotypes</vt:lpstr>
      <vt:lpstr>Confirmation bias  </vt:lpstr>
      <vt:lpstr>Self-fulfilling beliefs </vt:lpstr>
      <vt:lpstr>The Self-fulfilling Prophecy Effect </vt:lpstr>
      <vt:lpstr>Video: Dr. Russell McClain</vt:lpstr>
      <vt:lpstr>Video re: Stereotype Threat </vt:lpstr>
      <vt:lpstr>Two other important biases…</vt:lpstr>
      <vt:lpstr> Ultimate attribution error  </vt:lpstr>
      <vt:lpstr>Combatting Prejudice </vt:lpstr>
      <vt:lpstr>Attitudes </vt:lpstr>
      <vt:lpstr>Where do attitudes come from? </vt:lpstr>
      <vt:lpstr>How do attitudes change? </vt:lpstr>
      <vt:lpstr>Dual process theory of Attitude Change </vt:lpstr>
      <vt:lpstr>Cognitive Dissonance: A theory of how attitudes can change </vt:lpstr>
      <vt:lpstr>Cognitive Dissonance </vt:lpstr>
      <vt:lpstr>Festinger &amp; Carlsmith (1959)</vt:lpstr>
      <vt:lpstr>Festinger &amp; Carlsmith (1959)</vt:lpstr>
      <vt:lpstr>PowerPoint Presentation</vt:lpstr>
      <vt:lpstr>Alternative explanations </vt:lpstr>
      <vt:lpstr>Implicit Attitudes </vt:lpstr>
      <vt:lpstr> Prosocial Behaviour: Altruism</vt:lpstr>
      <vt:lpstr>Bystander Non-intervention (see section on Aggression in your  e-text) </vt:lpstr>
      <vt:lpstr>PowerPoint Presentation</vt:lpstr>
      <vt:lpstr>The end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Cognition</dc:title>
  <dc:creator>Tsasha Awong</dc:creator>
  <cp:lastModifiedBy>Tsasha Awong</cp:lastModifiedBy>
  <cp:revision>24</cp:revision>
  <dcterms:created xsi:type="dcterms:W3CDTF">2021-03-24T00:02:02Z</dcterms:created>
  <dcterms:modified xsi:type="dcterms:W3CDTF">2022-03-21T18:44:22Z</dcterms:modified>
</cp:coreProperties>
</file>

<file path=docProps/thumbnail.jpeg>
</file>